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133A-AE52-4AC2-B2A1-C66A23593175}" type="datetimeFigureOut">
              <a:rPr lang="cs-CZ" smtClean="0"/>
              <a:pPr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4279-69FF-4E47-93A6-1A266BD026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133A-AE52-4AC2-B2A1-C66A23593175}" type="datetimeFigureOut">
              <a:rPr lang="cs-CZ" smtClean="0"/>
              <a:pPr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4279-69FF-4E47-93A6-1A266BD026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133A-AE52-4AC2-B2A1-C66A23593175}" type="datetimeFigureOut">
              <a:rPr lang="cs-CZ" smtClean="0"/>
              <a:pPr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4279-69FF-4E47-93A6-1A266BD026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133A-AE52-4AC2-B2A1-C66A23593175}" type="datetimeFigureOut">
              <a:rPr lang="cs-CZ" smtClean="0"/>
              <a:pPr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4279-69FF-4E47-93A6-1A266BD026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133A-AE52-4AC2-B2A1-C66A23593175}" type="datetimeFigureOut">
              <a:rPr lang="cs-CZ" smtClean="0"/>
              <a:pPr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4279-69FF-4E47-93A6-1A266BD026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133A-AE52-4AC2-B2A1-C66A23593175}" type="datetimeFigureOut">
              <a:rPr lang="cs-CZ" smtClean="0"/>
              <a:pPr/>
              <a:t>15. 1. 2014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4279-69FF-4E47-93A6-1A266BD026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133A-AE52-4AC2-B2A1-C66A23593175}" type="datetimeFigureOut">
              <a:rPr lang="cs-CZ" smtClean="0"/>
              <a:pPr/>
              <a:t>15. 1. 2014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4279-69FF-4E47-93A6-1A266BD026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133A-AE52-4AC2-B2A1-C66A23593175}" type="datetimeFigureOut">
              <a:rPr lang="cs-CZ" smtClean="0"/>
              <a:pPr/>
              <a:t>15. 1. 2014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4279-69FF-4E47-93A6-1A266BD026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133A-AE52-4AC2-B2A1-C66A23593175}" type="datetimeFigureOut">
              <a:rPr lang="cs-CZ" smtClean="0"/>
              <a:pPr/>
              <a:t>15. 1. 2014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4279-69FF-4E47-93A6-1A266BD026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133A-AE52-4AC2-B2A1-C66A23593175}" type="datetimeFigureOut">
              <a:rPr lang="cs-CZ" smtClean="0"/>
              <a:pPr/>
              <a:t>15. 1. 2014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4279-69FF-4E47-93A6-1A266BD026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133A-AE52-4AC2-B2A1-C66A23593175}" type="datetimeFigureOut">
              <a:rPr lang="cs-CZ" smtClean="0"/>
              <a:pPr/>
              <a:t>15. 1. 2014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4279-69FF-4E47-93A6-1A266BD026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0133A-AE52-4AC2-B2A1-C66A23593175}" type="datetimeFigureOut">
              <a:rPr lang="cs-CZ" smtClean="0"/>
              <a:pPr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D4279-69FF-4E47-93A6-1A266BD026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Problémy menšinových skupin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RASISMUS, RASA, RASOVÉ TEORIE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PRODUKTY RASISMU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b="1" u="sng" dirty="0" smtClean="0"/>
              <a:t>rasová diskriminace</a:t>
            </a:r>
            <a:endParaRPr lang="cs-CZ" b="1" dirty="0" smtClean="0"/>
          </a:p>
          <a:p>
            <a:r>
              <a:rPr lang="cs-CZ" dirty="0" smtClean="0"/>
              <a:t>- neoprávněné rozlišování jedinců nebo skupin na základě jejich příslušnosti k určité biologické či </a:t>
            </a:r>
            <a:r>
              <a:rPr lang="cs-CZ" dirty="0" err="1" smtClean="0"/>
              <a:t>soc</a:t>
            </a:r>
            <a:r>
              <a:rPr lang="cs-CZ" dirty="0" smtClean="0"/>
              <a:t>. kategorii a znevýhodňování jedněch oproti druhým</a:t>
            </a:r>
          </a:p>
          <a:p>
            <a:r>
              <a:rPr lang="cs-CZ" dirty="0" smtClean="0"/>
              <a:t>- </a:t>
            </a:r>
            <a:r>
              <a:rPr lang="cs-CZ" dirty="0"/>
              <a:t>úmyslná – např. upírání zaměstnání</a:t>
            </a:r>
          </a:p>
          <a:p>
            <a:r>
              <a:rPr lang="cs-CZ" dirty="0"/>
              <a:t>- strukturální – vzdělávací systém</a:t>
            </a:r>
          </a:p>
          <a:p>
            <a:r>
              <a:rPr lang="cs-CZ" dirty="0"/>
              <a:t>- jakékoliv rozlišování, vylučování, omezování nebo znevýhodňování založené na rase, barvě pleti, národnostním nebo etnickém původu (právní definice)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u="sng" dirty="0"/>
              <a:t>rasové násilí</a:t>
            </a:r>
            <a:r>
              <a:rPr lang="cs-CZ" b="1" dirty="0"/>
              <a:t> </a:t>
            </a:r>
          </a:p>
          <a:p>
            <a:r>
              <a:rPr lang="cs-CZ" dirty="0"/>
              <a:t>- násilné chování s rasovým motivem, jehož objektem je příslušník rasově odlišné skupiny </a:t>
            </a:r>
          </a:p>
          <a:p>
            <a:r>
              <a:rPr lang="cs-CZ" dirty="0" smtClean="0"/>
              <a:t>- </a:t>
            </a:r>
            <a:r>
              <a:rPr lang="cs-CZ" dirty="0"/>
              <a:t>zabití, ublížení na zdraví, genocidium, pogromy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u="sng" dirty="0" smtClean="0"/>
              <a:t>Rasová </a:t>
            </a:r>
            <a:r>
              <a:rPr lang="cs-CZ" u="sng" dirty="0"/>
              <a:t>diskriminace v ČR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dochází na ní na trhu práce, v poskytování služeb, vzdělání</a:t>
            </a:r>
          </a:p>
          <a:p>
            <a:r>
              <a:rPr lang="cs-CZ" dirty="0"/>
              <a:t>- společnost rasovou diskriminaci správně nerozeznává a diskriminační chování je zaměňováno za projev svobody podnikatele či za zobecnění špatných zkušeností s jednotlivci (nepřijímání Romů do zaměstnání, zákaz vstupu do veřejných prostor)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- diskriminace na trhu práce však přetrvává (byť diskriminaci zakazuje </a:t>
            </a:r>
            <a:r>
              <a:rPr lang="cs-CZ" dirty="0" err="1"/>
              <a:t>zák.práce</a:t>
            </a:r>
            <a:r>
              <a:rPr lang="cs-CZ" dirty="0"/>
              <a:t>)</a:t>
            </a:r>
          </a:p>
          <a:p>
            <a:r>
              <a:rPr lang="cs-CZ" dirty="0" smtClean="0"/>
              <a:t>- ve </a:t>
            </a:r>
            <a:r>
              <a:rPr lang="cs-CZ" dirty="0"/>
              <a:t>vzdělávání – přeřazování romských dětí do zvláštních škol</a:t>
            </a:r>
          </a:p>
          <a:p>
            <a:r>
              <a:rPr lang="cs-CZ" dirty="0"/>
              <a:t>- právní prostředky k postihování diskriminace jsou slabé</a:t>
            </a:r>
          </a:p>
          <a:p>
            <a:r>
              <a:rPr lang="cs-CZ" dirty="0"/>
              <a:t>- postihování rasového násilí jde lépe </a:t>
            </a:r>
          </a:p>
          <a:p>
            <a:r>
              <a:rPr lang="cs-CZ" dirty="0"/>
              <a:t>- pachatelé rasového násilí jsou většinou mladí lidé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XENOFOBIE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dirty="0"/>
              <a:t>- strach z cizího, neznámého</a:t>
            </a:r>
          </a:p>
          <a:p>
            <a:r>
              <a:rPr lang="cs-CZ" dirty="0"/>
              <a:t>- strach z toho, kdo přichází z ciziny, z cizího prostředí, mimo vlastní sociální útvar</a:t>
            </a:r>
          </a:p>
          <a:p>
            <a:r>
              <a:rPr lang="cs-CZ" dirty="0"/>
              <a:t>- Xenofobie je základem různých ideologií</a:t>
            </a:r>
          </a:p>
          <a:p>
            <a:r>
              <a:rPr lang="cs-CZ" dirty="0"/>
              <a:t>- rasismu, šovinismu, nacionalismu, fašismu</a:t>
            </a:r>
          </a:p>
          <a:p>
            <a:r>
              <a:rPr lang="cs-CZ" dirty="0"/>
              <a:t>- v období sociálních a ekonomických změn xenofobie vzrůstá – cizí subjekt = obětní beránek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RASA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soubor </a:t>
            </a:r>
            <a:r>
              <a:rPr lang="cs-CZ" b="1" dirty="0"/>
              <a:t>lidí, kteří mají společné, eventuálně podobné fyzické znaky</a:t>
            </a:r>
            <a:endParaRPr lang="cs-CZ" sz="4400" b="1" dirty="0"/>
          </a:p>
          <a:p>
            <a:pPr lvl="1"/>
            <a:endParaRPr lang="cs-CZ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/>
              <a:t>antropologický termín – souhrn všech společných dědičných rysů</a:t>
            </a:r>
            <a:endParaRPr lang="cs-CZ" sz="40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>3 hlavní rasy:</a:t>
            </a:r>
            <a:r>
              <a:rPr lang="cs-CZ" sz="6000" b="1" u="sng" dirty="0" smtClean="0"/>
              <a:t/>
            </a:r>
            <a:br>
              <a:rPr lang="cs-CZ" sz="6000" b="1" u="sng" dirty="0" smtClean="0"/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lvl="1"/>
            <a:r>
              <a:rPr lang="cs-CZ" dirty="0" err="1" smtClean="0"/>
              <a:t>kavkazoidní</a:t>
            </a:r>
            <a:r>
              <a:rPr lang="cs-CZ" dirty="0" smtClean="0"/>
              <a:t> </a:t>
            </a:r>
            <a:r>
              <a:rPr lang="cs-CZ" sz="3200" dirty="0"/>
              <a:t>(europoidní)</a:t>
            </a:r>
          </a:p>
          <a:p>
            <a:pPr lvl="1"/>
            <a:r>
              <a:rPr lang="cs-CZ" dirty="0"/>
              <a:t>mongoloidní</a:t>
            </a:r>
            <a:endParaRPr lang="cs-CZ" sz="4000" dirty="0"/>
          </a:p>
          <a:p>
            <a:pPr lvl="1"/>
            <a:r>
              <a:rPr lang="cs-CZ" dirty="0" smtClean="0"/>
              <a:t>negroidní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je otázkou, zda vůbec pojem rasa definovat</a:t>
            </a:r>
            <a:endParaRPr lang="cs-CZ" sz="4400" dirty="0"/>
          </a:p>
          <a:p>
            <a:r>
              <a:rPr lang="cs-CZ" dirty="0" smtClean="0"/>
              <a:t> </a:t>
            </a:r>
            <a:r>
              <a:rPr lang="cs-CZ" dirty="0"/>
              <a:t>poznatky antropologie byly mnohokrát </a:t>
            </a:r>
            <a:r>
              <a:rPr lang="cs-CZ" dirty="0" smtClean="0"/>
              <a:t>zneužity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mnoho znaků je výsledkem adaptace prostředí </a:t>
            </a:r>
          </a:p>
          <a:p>
            <a:r>
              <a:rPr lang="cs-CZ" dirty="0" smtClean="0"/>
              <a:t> např. pigmentace – nejtmavější zbarvení v rovníkových oblastech – ochrana před sluncem, „</a:t>
            </a:r>
            <a:r>
              <a:rPr lang="cs-CZ" dirty="0" err="1" smtClean="0"/>
              <a:t>šikmookost</a:t>
            </a:r>
            <a:r>
              <a:rPr lang="cs-CZ" dirty="0" smtClean="0"/>
              <a:t>“ – údajně ochrana před písečnými bouřemi a </a:t>
            </a:r>
            <a:r>
              <a:rPr lang="cs-CZ" dirty="0" err="1" smtClean="0"/>
              <a:t>monzumovým</a:t>
            </a:r>
            <a:r>
              <a:rPr lang="cs-CZ" dirty="0" smtClean="0"/>
              <a:t> větrům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RASOVÉ TEORIE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Přesvědčení o privilegovaném postavení bílé rasy se šířilo v době expanze evropských národů. </a:t>
            </a:r>
            <a:endParaRPr lang="cs-CZ" b="1" dirty="0" smtClean="0"/>
          </a:p>
          <a:p>
            <a:endParaRPr lang="cs-CZ" b="1" dirty="0"/>
          </a:p>
          <a:p>
            <a:r>
              <a:rPr lang="cs-CZ" dirty="0"/>
              <a:t> </a:t>
            </a:r>
            <a:r>
              <a:rPr lang="cs-CZ" b="1" dirty="0" smtClean="0"/>
              <a:t>otroctví</a:t>
            </a:r>
            <a:r>
              <a:rPr lang="cs-CZ" dirty="0" smtClean="0"/>
              <a:t> </a:t>
            </a:r>
            <a:r>
              <a:rPr lang="cs-CZ" dirty="0"/>
              <a:t>– rasismus uplatněn v důsledku potřeby levné pracovní síly</a:t>
            </a:r>
          </a:p>
          <a:p>
            <a:endParaRPr lang="cs-CZ" dirty="0" smtClean="0"/>
          </a:p>
          <a:p>
            <a:r>
              <a:rPr lang="cs-CZ" b="1" u="sng" dirty="0" smtClean="0"/>
              <a:t>Darwinova </a:t>
            </a:r>
            <a:r>
              <a:rPr lang="cs-CZ" b="1" u="sng" dirty="0"/>
              <a:t>teorie</a:t>
            </a:r>
            <a:endParaRPr lang="cs-CZ" b="1" dirty="0"/>
          </a:p>
          <a:p>
            <a:r>
              <a:rPr lang="cs-CZ" dirty="0"/>
              <a:t>- také podkladem pro rasismus</a:t>
            </a:r>
          </a:p>
          <a:p>
            <a:r>
              <a:rPr lang="cs-CZ" dirty="0"/>
              <a:t>- teorie přirozeného výběru. K přežití jsou určeni jedinci, kteří se umí nejlépe adaptovat </a:t>
            </a:r>
            <a:r>
              <a:rPr lang="cs-CZ" dirty="0" smtClean="0"/>
              <a:t>prostředí - ti nejsilnější</a:t>
            </a:r>
            <a:endParaRPr lang="cs-CZ" dirty="0"/>
          </a:p>
          <a:p>
            <a:r>
              <a:rPr lang="cs-CZ" dirty="0" smtClean="0"/>
              <a:t>- </a:t>
            </a:r>
            <a:r>
              <a:rPr lang="cs-CZ" dirty="0"/>
              <a:t>oblíbený argument nadřazenosti bílého plemene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err="1"/>
              <a:t>Deniker</a:t>
            </a:r>
            <a:r>
              <a:rPr lang="cs-CZ" dirty="0"/>
              <a:t> rozdělil </a:t>
            </a:r>
            <a:r>
              <a:rPr lang="cs-CZ" dirty="0" err="1"/>
              <a:t>kavkazoidní</a:t>
            </a:r>
            <a:r>
              <a:rPr lang="cs-CZ" dirty="0"/>
              <a:t> (europoidní) rasu na nordickou, baltickou či </a:t>
            </a:r>
            <a:r>
              <a:rPr lang="cs-CZ" dirty="0" err="1"/>
              <a:t>alpinský</a:t>
            </a:r>
            <a:r>
              <a:rPr lang="cs-CZ" dirty="0"/>
              <a:t> typ. O představu nordické rasy se opírala nacistická </a:t>
            </a:r>
            <a:r>
              <a:rPr lang="cs-CZ" dirty="0" smtClean="0"/>
              <a:t>ideologie</a:t>
            </a:r>
          </a:p>
          <a:p>
            <a:r>
              <a:rPr lang="cs-CZ" u="sng" dirty="0" err="1"/>
              <a:t>McDougall</a:t>
            </a:r>
            <a:r>
              <a:rPr lang="cs-CZ" u="sng" dirty="0"/>
              <a:t> </a:t>
            </a:r>
            <a:r>
              <a:rPr lang="cs-CZ" dirty="0"/>
              <a:t>– tvrdil že míšení ras vede k poruchám funkčním i inteligenčním</a:t>
            </a:r>
          </a:p>
          <a:p>
            <a:r>
              <a:rPr lang="cs-CZ" dirty="0"/>
              <a:t> </a:t>
            </a:r>
            <a:r>
              <a:rPr lang="cs-CZ" u="sng" dirty="0" err="1" smtClean="0"/>
              <a:t>Gobineaua</a:t>
            </a:r>
            <a:r>
              <a:rPr lang="cs-CZ" dirty="0" smtClean="0"/>
              <a:t> </a:t>
            </a:r>
            <a:r>
              <a:rPr lang="cs-CZ" dirty="0"/>
              <a:t>– O nerovnosti lidských ras – plavovlasí lidé – árijská rasa – nordická – tu opěvoval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vyvrcholením těchto ideologií nacistický rasismus</a:t>
            </a:r>
          </a:p>
          <a:p>
            <a:r>
              <a:rPr lang="cs-CZ" dirty="0"/>
              <a:t>- dnes dochází k nebývalému míšení etnik, smývají se rozdíly mezi skupinami - globalizace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>RASISMUS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cs-CZ" dirty="0" smtClean="0"/>
              <a:t>- </a:t>
            </a:r>
            <a:r>
              <a:rPr lang="cs-CZ" dirty="0"/>
              <a:t>nepřátelský postoj vůči příslušníkům jiné rasy nebo </a:t>
            </a:r>
            <a:r>
              <a:rPr lang="cs-CZ" dirty="0" smtClean="0"/>
              <a:t>etnika</a:t>
            </a:r>
          </a:p>
          <a:p>
            <a:r>
              <a:rPr lang="cs-CZ" dirty="0"/>
              <a:t>- předsudek založený na sociálně významných fyzických </a:t>
            </a:r>
            <a:r>
              <a:rPr lang="cs-CZ" dirty="0" smtClean="0"/>
              <a:t>rozdílech</a:t>
            </a:r>
          </a:p>
          <a:p>
            <a:r>
              <a:rPr lang="cs-CZ" dirty="0"/>
              <a:t>- může být spojen se snahou přenést na někoho odpovědnost za vlastní bídu, rasistické postoje spojené s agresí, často u frustrovaných jedinců – s růstem nejistoty, nerovnosti, hospodářského úpadku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Rasismus </a:t>
            </a:r>
            <a:r>
              <a:rPr lang="cs-CZ" b="1" dirty="0"/>
              <a:t>vychází z představy dělení lidstva na vyšší a nižší rasy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měkký rasismus </a:t>
            </a:r>
            <a:r>
              <a:rPr lang="cs-CZ" dirty="0"/>
              <a:t>– není považován za rasismus, ale za důvodné výhrady proti způsobu života těch, kterých se to týká – současná realita ČR</a:t>
            </a:r>
          </a:p>
          <a:p>
            <a:r>
              <a:rPr lang="cs-CZ" b="1" dirty="0"/>
              <a:t>tvrdý rasismus </a:t>
            </a:r>
            <a:r>
              <a:rPr lang="cs-CZ" dirty="0"/>
              <a:t>– agresivní podoba tohoto postoje – veřejně proklamované ideologie – ničení, hanobení, zášť, vyhrožování, rasové násilí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265</Words>
  <Application>Microsoft Office PowerPoint</Application>
  <PresentationFormat>Předvádění na obrazovce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Problémy menšinových skupin I</vt:lpstr>
      <vt:lpstr>RASA</vt:lpstr>
      <vt:lpstr>3 hlavní rasy: </vt:lpstr>
      <vt:lpstr>Prezentace aplikace PowerPoint</vt:lpstr>
      <vt:lpstr>RASOVÉ TEORIE </vt:lpstr>
      <vt:lpstr>Prezentace aplikace PowerPoint</vt:lpstr>
      <vt:lpstr>Prezentace aplikace PowerPoint</vt:lpstr>
      <vt:lpstr>RASISMUS </vt:lpstr>
      <vt:lpstr> Rasismus vychází z představy dělení lidstva na vyšší a nižší rasy </vt:lpstr>
      <vt:lpstr>PRODUKTY RASISMU </vt:lpstr>
      <vt:lpstr>Prezentace aplikace PowerPoint</vt:lpstr>
      <vt:lpstr> Rasová diskriminace v ČR </vt:lpstr>
      <vt:lpstr>Prezentace aplikace PowerPoint</vt:lpstr>
      <vt:lpstr>XENOFOBIE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Ladin</dc:creator>
  <cp:lastModifiedBy>Vladimír Nový</cp:lastModifiedBy>
  <cp:revision>5</cp:revision>
  <dcterms:created xsi:type="dcterms:W3CDTF">2012-11-20T18:42:43Z</dcterms:created>
  <dcterms:modified xsi:type="dcterms:W3CDTF">2014-01-15T11:27:58Z</dcterms:modified>
</cp:coreProperties>
</file>