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FCDFD3-08F7-4B88-9848-EEFEBF7309A2}" type="datetimeFigureOut">
              <a:rPr lang="cs-CZ" smtClean="0"/>
              <a:t>4. 5. 2014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B48EF8-FBE0-4EDF-BF07-B0BA998D6E4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dra.cz/projekty/zahranicni-projekty/rozvojove-projekty/haiti--podpora-zemedelstvi-v-petit-goa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Podpora zemědělství</a:t>
            </a:r>
            <a:br>
              <a:rPr lang="cs-CZ" dirty="0" smtClean="0">
                <a:hlinkClick r:id="rId2"/>
              </a:rPr>
            </a:br>
            <a:r>
              <a:rPr lang="cs-CZ" dirty="0" smtClean="0">
                <a:hlinkClick r:id="rId2"/>
              </a:rPr>
              <a:t> v Petit </a:t>
            </a:r>
            <a:r>
              <a:rPr lang="cs-CZ" dirty="0" err="1" smtClean="0">
                <a:hlinkClick r:id="rId2"/>
              </a:rPr>
              <a:t>Goave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Kateřina Dušková</a:t>
            </a:r>
          </a:p>
          <a:p>
            <a:r>
              <a:rPr lang="cs-CZ" dirty="0" smtClean="0"/>
              <a:t>Martina Mandová</a:t>
            </a:r>
            <a:endParaRPr lang="cs-CZ" dirty="0"/>
          </a:p>
        </p:txBody>
      </p:sp>
      <p:pic>
        <p:nvPicPr>
          <p:cNvPr id="1026" name="Picture 2" descr="C:\Users\Kacenka\Desktop\foto haiti\haity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4608512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hodnotí projekt Haiťané?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f</a:t>
            </a:r>
            <a:r>
              <a:rPr lang="cs-CZ" sz="2000" dirty="0" smtClean="0">
                <a:effectLst/>
              </a:rPr>
              <a:t>armáři v závěru projektu deklarovali, že téměř všichni využívají min. z poloviny metod a znalostí, které se naučili, začali efektivněji hospodařit na půdě (střídavé hospodaření), čímž získali v průběhu roku v průměru o třetinu více obdělávané půdy a své přebytky začali prodávat na trhu</a:t>
            </a:r>
            <a:endParaRPr lang="cs-CZ" sz="2000" dirty="0"/>
          </a:p>
        </p:txBody>
      </p:sp>
      <p:pic>
        <p:nvPicPr>
          <p:cNvPr id="6146" name="Picture 2" descr="C:\Users\Kacenka\Desktop\foto haiti\haity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096000" cy="35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probíhala rozvojová spolupráce – zajímavosti o místní komunitě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>
                <a:effectLst/>
              </a:rPr>
              <a:t>niverzitní vzdělání mají většinou pouze muži, takže všechny vedoucí pozice v zemědělských projektech zastávají jen oni</a:t>
            </a:r>
          </a:p>
          <a:p>
            <a:r>
              <a:rPr lang="cs-CZ" dirty="0" smtClean="0">
                <a:effectLst/>
              </a:rPr>
              <a:t>ženy zastávají pouze nižší, obvykle manuálně zaměřené pozice</a:t>
            </a:r>
          </a:p>
          <a:p>
            <a:r>
              <a:rPr lang="cs-CZ" dirty="0" smtClean="0"/>
              <a:t>70% lidí negramotných obyvatel</a:t>
            </a:r>
          </a:p>
          <a:p>
            <a:r>
              <a:rPr lang="cs-CZ" dirty="0"/>
              <a:t>o</a:t>
            </a:r>
            <a:r>
              <a:rPr lang="cs-CZ" dirty="0" smtClean="0"/>
              <a:t>brovská solidarita mezi místními obyvateli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6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pozornost!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Zdroje:</a:t>
            </a:r>
          </a:p>
          <a:p>
            <a:pPr marL="0" indent="0">
              <a:buNone/>
            </a:pPr>
            <a:r>
              <a:rPr lang="cs-CZ" dirty="0" smtClean="0"/>
              <a:t>Martina Mandová</a:t>
            </a:r>
          </a:p>
          <a:p>
            <a:pPr marL="0" indent="0">
              <a:buNone/>
            </a:pPr>
            <a:r>
              <a:rPr lang="cs-CZ" dirty="0" smtClean="0"/>
              <a:t>ADRA ČR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</p:txBody>
      </p:sp>
      <p:pic>
        <p:nvPicPr>
          <p:cNvPr id="7170" name="Picture 2" descr="C:\Users\Kacenka\Desktop\foto haiti\5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832648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cíl rozvojových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effectLst/>
              </a:rPr>
              <a:t>zlepšit životní podmínky lidí podporou vzdělávání, </a:t>
            </a:r>
            <a:r>
              <a:rPr lang="cs-CZ" u="sng" dirty="0" smtClean="0">
                <a:effectLst/>
              </a:rPr>
              <a:t>zemědělství</a:t>
            </a:r>
            <a:r>
              <a:rPr lang="cs-CZ" dirty="0" smtClean="0">
                <a:effectLst/>
              </a:rPr>
              <a:t>, zajištění obživy, kvalitní zdravotní péče či rozvoje infrastruktury.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effectLst/>
              </a:rPr>
              <a:t>do jednotlivých aktivit jsou místní lidé vždy zapojeni tak, aby se stali </a:t>
            </a:r>
            <a:r>
              <a:rPr lang="cs-CZ" u="sng" dirty="0" smtClean="0">
                <a:effectLst/>
              </a:rPr>
              <a:t>soběstačnými, nezávislými a uměli využít své vlastní schopnosti a zdroje – aktivní úloha beneficientů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</a:t>
            </a:r>
            <a:r>
              <a:rPr lang="cs-CZ" dirty="0" smtClean="0"/>
              <a:t>ozvojová spolupráce nikoliv pomoc</a:t>
            </a:r>
            <a:endParaRPr lang="cs-CZ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effectLst/>
              </a:rPr>
              <a:t>předávání zkušeností a znalostí</a:t>
            </a:r>
            <a:endParaRPr lang="cs-CZ" u="sng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4349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Rozvojový zemědělský projekt </a:t>
            </a:r>
            <a:br>
              <a:rPr lang="cs-CZ" dirty="0" smtClean="0"/>
            </a:br>
            <a:r>
              <a:rPr lang="cs-CZ" dirty="0" smtClean="0"/>
              <a:t>v Petit </a:t>
            </a:r>
            <a:r>
              <a:rPr lang="cs-CZ" dirty="0" err="1" smtClean="0"/>
              <a:t>Goave</a:t>
            </a:r>
            <a:r>
              <a:rPr lang="cs-CZ" dirty="0" smtClean="0"/>
              <a:t> - Haiti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 reagující na katastrofální zemětřesení v roce 2010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dvě fáze:</a:t>
            </a:r>
          </a:p>
          <a:p>
            <a:pPr marL="514350" indent="-514350">
              <a:buAutoNum type="arabicParenR"/>
            </a:pPr>
            <a:r>
              <a:rPr lang="cs-CZ" dirty="0" smtClean="0"/>
              <a:t>místní farmáři (zhruba stovka)  se učili nové zemědělské techniky (2010 – 2012)</a:t>
            </a:r>
          </a:p>
          <a:p>
            <a:pPr marL="514350" indent="-514350">
              <a:buAutoNum type="arabicParenR"/>
            </a:pPr>
            <a:r>
              <a:rPr lang="cs-CZ" dirty="0"/>
              <a:t>r</a:t>
            </a:r>
            <a:r>
              <a:rPr lang="cs-CZ" dirty="0" smtClean="0"/>
              <a:t>ozvoj podnikatelských aktivit farmářů (2012) a</a:t>
            </a:r>
          </a:p>
          <a:p>
            <a:pPr marL="0" indent="0">
              <a:buNone/>
            </a:pPr>
            <a:r>
              <a:rPr lang="cs-CZ" dirty="0" smtClean="0"/>
              <a:t>      pomoc při zakládání malých zemědělských</a:t>
            </a:r>
          </a:p>
          <a:p>
            <a:pPr marL="0" indent="0">
              <a:buNone/>
            </a:pPr>
            <a:r>
              <a:rPr lang="cs-CZ" dirty="0" smtClean="0"/>
              <a:t>      družstev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 descr="C:\Users\Kacenka\Desktop\foto haiti\haity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22" y="2060848"/>
            <a:ext cx="49586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Distribuce semen – </a:t>
            </a:r>
            <a:br>
              <a:rPr lang="cs-CZ" dirty="0" smtClean="0"/>
            </a:br>
            <a:r>
              <a:rPr lang="cs-CZ" dirty="0" smtClean="0">
                <a:effectLst/>
              </a:rPr>
              <a:t>zásadní nástroj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effectLst/>
              </a:rPr>
              <a:t>6,5 tuny kukuřice; 4,85 tuny </a:t>
            </a:r>
            <a:r>
              <a:rPr lang="cs-CZ" sz="2000" dirty="0" err="1" smtClean="0">
                <a:effectLst/>
              </a:rPr>
              <a:t>kajanu</a:t>
            </a:r>
            <a:r>
              <a:rPr lang="cs-CZ" sz="2000" dirty="0" smtClean="0">
                <a:effectLst/>
              </a:rPr>
              <a:t> indického (tzv. brazilský hrách); 2 tuny černých fazolí; 3,5 tuny </a:t>
            </a:r>
            <a:r>
              <a:rPr lang="cs-CZ" sz="2000" dirty="0" err="1" smtClean="0">
                <a:effectLst/>
              </a:rPr>
              <a:t>vigny</a:t>
            </a:r>
            <a:r>
              <a:rPr lang="cs-CZ" sz="2000" dirty="0" smtClean="0">
                <a:effectLst/>
              </a:rPr>
              <a:t> a 75.000 řízků manioku (sladké brambory)</a:t>
            </a:r>
          </a:p>
          <a:p>
            <a:r>
              <a:rPr lang="cs-CZ" sz="2000" dirty="0"/>
              <a:t>s</a:t>
            </a:r>
            <a:r>
              <a:rPr lang="cs-CZ" sz="2000" dirty="0" smtClean="0">
                <a:effectLst/>
              </a:rPr>
              <a:t>emena kukuřice, </a:t>
            </a:r>
            <a:r>
              <a:rPr lang="cs-CZ" sz="2000" dirty="0" err="1" smtClean="0">
                <a:effectLst/>
              </a:rPr>
              <a:t>kajanu</a:t>
            </a:r>
            <a:r>
              <a:rPr lang="cs-CZ" sz="2000" dirty="0" smtClean="0">
                <a:effectLst/>
              </a:rPr>
              <a:t> a </a:t>
            </a:r>
            <a:r>
              <a:rPr lang="cs-CZ" sz="2000" dirty="0" err="1" smtClean="0">
                <a:effectLst/>
              </a:rPr>
              <a:t>vigny</a:t>
            </a:r>
            <a:r>
              <a:rPr lang="cs-CZ" sz="2000" dirty="0" smtClean="0">
                <a:effectLst/>
              </a:rPr>
              <a:t> obdrželo 595 farmářů, černé fazole 290 a maniok 106 farmářů</a:t>
            </a:r>
          </a:p>
          <a:p>
            <a:r>
              <a:rPr lang="cs-CZ" sz="2000" dirty="0" smtClean="0">
                <a:effectLst/>
              </a:rPr>
              <a:t>distribuce se zúčastnilo 91% zemědělců z oblasti Petit </a:t>
            </a:r>
            <a:r>
              <a:rPr lang="cs-CZ" sz="2000" dirty="0" err="1" smtClean="0">
                <a:effectLst/>
              </a:rPr>
              <a:t>Goave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>
              <a:effectLst/>
            </a:endParaRPr>
          </a:p>
        </p:txBody>
      </p:sp>
      <p:pic>
        <p:nvPicPr>
          <p:cNvPr id="3075" name="Picture 3" descr="C:\Users\Kacenka\Desktop\foto haiti\haity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064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Tréninkové farmy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/>
              </a:rPr>
              <a:t>4 tréninkové farmy v nichž se odehrávala praktická školení v oblasti pěstování, hnojení, kompostování, uchovávání semen či péče o hospodářská zvířata (osli a koně), jak bojovat proti půdním erozím, jak uskladňovat osiva</a:t>
            </a:r>
          </a:p>
          <a:p>
            <a:r>
              <a:rPr lang="cs-CZ" dirty="0"/>
              <a:t>z</a:t>
            </a:r>
            <a:r>
              <a:rPr lang="cs-CZ" dirty="0" smtClean="0">
                <a:effectLst/>
              </a:rPr>
              <a:t>de získané znalosti či dovednosti pak zapojení farmáři šířili dále mezi členy své komunity</a:t>
            </a:r>
          </a:p>
          <a:p>
            <a:r>
              <a:rPr lang="cs-CZ" dirty="0" smtClean="0"/>
              <a:t>asi 100 zprostředkovatelů (farmářů), kteří dále školili zhruba dalších 700 farmářů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9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farmy</a:t>
            </a:r>
          </a:p>
        </p:txBody>
      </p:sp>
      <p:pic>
        <p:nvPicPr>
          <p:cNvPr id="5122" name="Picture 2" descr="C:\Users\Kacenka\Desktop\foto haiti\haity 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101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réninkové farmy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>
                <a:effectLst/>
              </a:rPr>
              <a:t>réninky vedl místní expert Ministerstva zemědělství Haiti a také odborníci z partnerské České zemědělské univerzity Praha, kteří přijížděli seznamovat farmáře s aktuálními zemědělskými trendy a metodami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cs-CZ" dirty="0" smtClean="0">
                <a:effectLst/>
              </a:rPr>
              <a:t>elkově bylo na farmách a mezi farmáři uskutečněno 184 teoretických i praktických školení. </a:t>
            </a:r>
          </a:p>
          <a:p>
            <a:r>
              <a:rPr lang="cs-CZ" b="1" dirty="0"/>
              <a:t>ú</a:t>
            </a:r>
            <a:r>
              <a:rPr lang="cs-CZ" b="1" dirty="0" smtClean="0">
                <a:effectLst/>
              </a:rPr>
              <a:t>roda se po dobu projektu zvedla téměř o 30 %</a:t>
            </a:r>
            <a:r>
              <a:rPr lang="cs-CZ" dirty="0" smtClean="0">
                <a:effectLst/>
              </a:rPr>
              <a:t> a přebytky v úrodě farmáři začali prodávat na trhu, čímž získali významný příjem do rodinného rozpočtu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4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Podpora podnikání a zakládání zemědělských družstev – nástroj udržitelnosti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>
                <a:effectLst/>
              </a:rPr>
              <a:t>vznik malých družstev s vlastním podnikatelským záměrem, např. </a:t>
            </a:r>
            <a:r>
              <a:rPr lang="cs-CZ" sz="2800" dirty="0" smtClean="0"/>
              <a:t>chov koz či pěstování kukuřice a následná výroba typické haitské pochoutky</a:t>
            </a:r>
          </a:p>
          <a:p>
            <a:r>
              <a:rPr lang="cs-CZ" sz="2800" dirty="0"/>
              <a:t>a</a:t>
            </a:r>
            <a:r>
              <a:rPr lang="cs-CZ" sz="2800" dirty="0" smtClean="0"/>
              <a:t>ktivity:</a:t>
            </a:r>
          </a:p>
          <a:p>
            <a:pPr>
              <a:buFontTx/>
              <a:buChar char="-"/>
            </a:pPr>
            <a:r>
              <a:rPr lang="cs-CZ" sz="2800" dirty="0" smtClean="0">
                <a:effectLst/>
              </a:rPr>
              <a:t>školení  zástupců družstev v základech účetnictví a  řízení podniku</a:t>
            </a:r>
          </a:p>
          <a:p>
            <a:pPr>
              <a:buFontTx/>
              <a:buChar char="-"/>
            </a:pPr>
            <a:r>
              <a:rPr lang="cs-CZ" sz="2800" dirty="0" smtClean="0"/>
              <a:t>poskytnutí</a:t>
            </a:r>
            <a:r>
              <a:rPr lang="cs-CZ" sz="2800" dirty="0" smtClean="0">
                <a:effectLst/>
              </a:rPr>
              <a:t>  finanční pomoci do začátku podnikání</a:t>
            </a:r>
          </a:p>
          <a:p>
            <a:r>
              <a:rPr lang="cs-CZ" sz="2800" dirty="0"/>
              <a:t>v</a:t>
            </a:r>
            <a:r>
              <a:rPr lang="cs-CZ" sz="2800" dirty="0" smtClean="0">
                <a:effectLst/>
              </a:rPr>
              <a:t>šechny aktivity byly směřovány k posílení komunity, k tomu, aby začala prosperovat, a to pokračovalo i v době, </a:t>
            </a:r>
            <a:r>
              <a:rPr lang="cs-CZ" sz="2800" u="sng" dirty="0" smtClean="0">
                <a:effectLst/>
              </a:rPr>
              <a:t>kdy na místě již ADRA nebude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5550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Podpora podnikání a zakládání zemědělských družstev – nástroj udržitelnosti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</a:t>
            </a:r>
            <a:r>
              <a:rPr lang="cs-CZ" sz="2800" dirty="0" smtClean="0">
                <a:effectLst/>
              </a:rPr>
              <a:t>a konci července 2013 ADRA ČR úspěšně zakončila projekt přidělením grantů pro 4 nově vzniklá družstva, aby jim umožnila začít podnikat</a:t>
            </a:r>
          </a:p>
          <a:p>
            <a:endParaRPr lang="cs-CZ" sz="2800" dirty="0" smtClean="0">
              <a:effectLst/>
            </a:endParaRPr>
          </a:p>
          <a:p>
            <a:r>
              <a:rPr lang="cs-CZ" sz="2800" dirty="0" smtClean="0">
                <a:effectLst/>
              </a:rPr>
              <a:t>nadále ADRA Haiti poskytuje všem družstvům podporu prostřednictvím konzultací a supervizí, zároveň kontrolují, zda podniky fungují podle dohody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310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228</Words>
  <Application>Microsoft Office PowerPoint</Application>
  <PresentationFormat>Předvádění na obrazovce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Podpora zemědělství  v Petit Goave</vt:lpstr>
      <vt:lpstr>Hlavní cíl rozvojových projektů</vt:lpstr>
      <vt:lpstr>Rozvojový zemědělský projekt  v Petit Goave - Haiti</vt:lpstr>
      <vt:lpstr>Distribuce semen –  zásadní nástroj pomoci</vt:lpstr>
      <vt:lpstr>Tréninkové farmy</vt:lpstr>
      <vt:lpstr>Tréninkové farmy</vt:lpstr>
      <vt:lpstr>tréninkové farmy</vt:lpstr>
      <vt:lpstr>Podpora podnikání a zakládání zemědělských družstev – nástroj udržitelnosti</vt:lpstr>
      <vt:lpstr>Podpora podnikání a zakládání zemědělských družstev – nástroj udržitelnosti</vt:lpstr>
      <vt:lpstr>Jak hodnotí projekt Haiťané?</vt:lpstr>
      <vt:lpstr>Jak probíhala rozvojová spolupráce – zajímavosti o místní komunitě</vt:lpstr>
      <vt:lpstr>Děkuji za pozornost!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zemědělství  v Petit Goave</dc:title>
  <dc:creator>Kacenka</dc:creator>
  <cp:lastModifiedBy>Vladimír Nový</cp:lastModifiedBy>
  <cp:revision>10</cp:revision>
  <dcterms:created xsi:type="dcterms:W3CDTF">2014-04-20T06:42:40Z</dcterms:created>
  <dcterms:modified xsi:type="dcterms:W3CDTF">2014-05-04T13:44:01Z</dcterms:modified>
</cp:coreProperties>
</file>