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7" r:id="rId3"/>
    <p:sldId id="268" r:id="rId4"/>
    <p:sldId id="257" r:id="rId5"/>
    <p:sldId id="278" r:id="rId6"/>
    <p:sldId id="258" r:id="rId7"/>
    <p:sldId id="259" r:id="rId8"/>
    <p:sldId id="260" r:id="rId9"/>
    <p:sldId id="269" r:id="rId10"/>
    <p:sldId id="270" r:id="rId11"/>
    <p:sldId id="271" r:id="rId12"/>
    <p:sldId id="261" r:id="rId13"/>
    <p:sldId id="272" r:id="rId14"/>
    <p:sldId id="273" r:id="rId15"/>
    <p:sldId id="262" r:id="rId16"/>
    <p:sldId id="274" r:id="rId17"/>
    <p:sldId id="275" r:id="rId18"/>
    <p:sldId id="276" r:id="rId19"/>
    <p:sldId id="263" r:id="rId20"/>
    <p:sldId id="264" r:id="rId21"/>
    <p:sldId id="277" r:id="rId22"/>
    <p:sldId id="265" r:id="rId23"/>
    <p:sldId id="266" r:id="rId24"/>
  </p:sldIdLst>
  <p:sldSz cx="9144000" cy="6858000" type="screen4x3"/>
  <p:notesSz cx="6881813" cy="100028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917C90F5-A6DD-4462-9931-C520E92CA3C7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8C1D33AB-04FF-4155-A402-6F2743F37A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1985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C4A22B-2245-4329-B1C7-ADF43527B07F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975" y="4751388"/>
            <a:ext cx="5505450" cy="45005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01188"/>
            <a:ext cx="2982913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97313" y="9501188"/>
            <a:ext cx="2982912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8B152-AC23-463C-BD2C-8EBC23158B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242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8B152-AC23-463C-BD2C-8EBC23158BA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3889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6881-AB28-4410-818A-BFF2C1381B1C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4F36-6005-438F-B603-65815DEA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3788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6881-AB28-4410-818A-BFF2C1381B1C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4F36-6005-438F-B603-65815DEA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302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6881-AB28-4410-818A-BFF2C1381B1C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4F36-6005-438F-B603-65815DEA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491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6881-AB28-4410-818A-BFF2C1381B1C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4F36-6005-438F-B603-65815DEA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212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6881-AB28-4410-818A-BFF2C1381B1C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4F36-6005-438F-B603-65815DEA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968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6881-AB28-4410-818A-BFF2C1381B1C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4F36-6005-438F-B603-65815DEA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5347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6881-AB28-4410-818A-BFF2C1381B1C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4F36-6005-438F-B603-65815DEA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121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6881-AB28-4410-818A-BFF2C1381B1C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4F36-6005-438F-B603-65815DEA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175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6881-AB28-4410-818A-BFF2C1381B1C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4F36-6005-438F-B603-65815DEA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6673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6881-AB28-4410-818A-BFF2C1381B1C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4F36-6005-438F-B603-65815DEA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09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6881-AB28-4410-818A-BFF2C1381B1C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4F36-6005-438F-B603-65815DEA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6204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B6881-AB28-4410-818A-BFF2C1381B1C}" type="datetimeFigureOut">
              <a:rPr lang="cs-CZ" smtClean="0"/>
              <a:t>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14F36-6005-438F-B603-65815DEA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984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Financování sociální správy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Únor 2014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6358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Průběžné financování – 2 - problémy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Hlavní </a:t>
            </a:r>
            <a:r>
              <a:rPr lang="cs-CZ" b="1" dirty="0"/>
              <a:t>příčiny problémů průběžného </a:t>
            </a:r>
            <a:r>
              <a:rPr lang="cs-CZ" dirty="0"/>
              <a:t>systému :</a:t>
            </a:r>
          </a:p>
          <a:p>
            <a:pPr marL="0" indent="0">
              <a:buNone/>
            </a:pPr>
            <a:r>
              <a:rPr lang="cs-CZ" dirty="0"/>
              <a:t>► systém nemotivuje občany k vlastním úsporám na důchod;</a:t>
            </a:r>
          </a:p>
          <a:p>
            <a:pPr marL="0" indent="0">
              <a:buNone/>
            </a:pPr>
            <a:r>
              <a:rPr lang="cs-CZ" dirty="0"/>
              <a:t>► je faktorem ovlivňujícím deficit veřejných rozpočtů;</a:t>
            </a:r>
          </a:p>
          <a:p>
            <a:pPr marL="0" indent="0">
              <a:buNone/>
            </a:pPr>
            <a:r>
              <a:rPr lang="cs-CZ" dirty="0"/>
              <a:t>► nepříznivá ekonomická situace (hospodářská recese a krize) snižuje</a:t>
            </a:r>
          </a:p>
          <a:p>
            <a:pPr marL="0" indent="0">
              <a:buNone/>
            </a:pPr>
            <a:r>
              <a:rPr lang="cs-CZ" dirty="0"/>
              <a:t>zdroje krytí dávek;</a:t>
            </a:r>
          </a:p>
          <a:p>
            <a:pPr marL="0" indent="0">
              <a:buNone/>
            </a:pPr>
            <a:r>
              <a:rPr lang="cs-CZ" dirty="0"/>
              <a:t>► roste počet obyvatel v poproduktivním věku (tzv. stárnutí obyvatel)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► inflace determinuje valorizaci dávek</a:t>
            </a:r>
            <a:r>
              <a:rPr lang="cs-CZ" dirty="0" smtClean="0"/>
              <a:t>;</a:t>
            </a:r>
            <a:endParaRPr lang="cs-CZ" dirty="0"/>
          </a:p>
          <a:p>
            <a:r>
              <a:rPr lang="cs-CZ" dirty="0"/>
              <a:t>► rostou náklady institucí, které poskytují sociální a zdravotní služby,</a:t>
            </a:r>
          </a:p>
          <a:p>
            <a:r>
              <a:rPr lang="cs-CZ" dirty="0"/>
              <a:t>především v důsledku technického a technologického pokroku;</a:t>
            </a:r>
          </a:p>
          <a:p>
            <a:r>
              <a:rPr lang="cs-CZ" dirty="0"/>
              <a:t>► roste tlak na růst povinného pojistného na sociální zabezpečení;</a:t>
            </a:r>
          </a:p>
          <a:p>
            <a:r>
              <a:rPr lang="cs-CZ" dirty="0"/>
              <a:t>► prohlubuje se nízká tvorba pracovních míst;</a:t>
            </a:r>
          </a:p>
          <a:p>
            <a:r>
              <a:rPr lang="cs-CZ" dirty="0"/>
              <a:t>► nízké úspory domácností pro zabezpečení ve stáří;</a:t>
            </a:r>
          </a:p>
          <a:p>
            <a:r>
              <a:rPr lang="cs-CZ" dirty="0"/>
              <a:t>► populismus politických stran.</a:t>
            </a:r>
          </a:p>
        </p:txBody>
      </p:sp>
    </p:spTree>
    <p:extLst>
      <p:ext uri="{BB962C8B-B14F-4D97-AF65-F5344CB8AC3E}">
        <p14:creationId xmlns:p14="http://schemas.microsoft.com/office/powerpoint/2010/main" val="3455242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Fondové 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Příjmy jsou uloženy na účtech a jsou investovány ve prospěch majitele účtu (přerozdělení v sociálním čase) např. z penzijního připojištění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Hlavní </a:t>
            </a:r>
            <a:r>
              <a:rPr lang="cs-CZ" b="1" dirty="0"/>
              <a:t>příčiny problémů fondového </a:t>
            </a:r>
            <a:r>
              <a:rPr lang="cs-CZ" dirty="0"/>
              <a:t>systému jsou :</a:t>
            </a:r>
          </a:p>
          <a:p>
            <a:pPr marL="0" indent="0">
              <a:buNone/>
            </a:pPr>
            <a:r>
              <a:rPr lang="cs-CZ" dirty="0"/>
              <a:t>► defraudace (vytunelování) kapitalizovaných fondů;</a:t>
            </a:r>
          </a:p>
          <a:p>
            <a:pPr marL="0" indent="0">
              <a:buNone/>
            </a:pPr>
            <a:r>
              <a:rPr lang="cs-CZ" dirty="0"/>
              <a:t>► riziko špatného investování;</a:t>
            </a:r>
          </a:p>
          <a:p>
            <a:pPr marL="0" indent="0">
              <a:buNone/>
            </a:pPr>
            <a:r>
              <a:rPr lang="cs-CZ" dirty="0"/>
              <a:t>► znehodnocení úspor inflací;</a:t>
            </a:r>
          </a:p>
          <a:p>
            <a:pPr marL="0" indent="0">
              <a:buNone/>
            </a:pPr>
            <a:r>
              <a:rPr lang="cs-CZ" dirty="0"/>
              <a:t>► vysoké náklady na vytváření rezerv (tzv. správní výdaje);</a:t>
            </a:r>
          </a:p>
          <a:p>
            <a:pPr marL="0" indent="0">
              <a:buNone/>
            </a:pPr>
            <a:r>
              <a:rPr lang="cs-CZ" dirty="0"/>
              <a:t>► vícenáklady na dozor nad hospodařením a intenzita dozoru;</a:t>
            </a:r>
          </a:p>
          <a:p>
            <a:pPr marL="0" indent="0">
              <a:buNone/>
            </a:pPr>
            <a:r>
              <a:rPr lang="cs-CZ" dirty="0"/>
              <a:t>► pozitivním prvkem je posilování odpovědnosti jednotlivce a jeho</a:t>
            </a:r>
          </a:p>
          <a:p>
            <a:pPr marL="0" indent="0">
              <a:buNone/>
            </a:pPr>
            <a:r>
              <a:rPr lang="pt-BR" dirty="0"/>
              <a:t>motivace ke spoření na stáří.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2509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Financování veřejné sociální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 smtClean="0"/>
              <a:t>Financuje se redistribucí peněz – základní teze</a:t>
            </a:r>
          </a:p>
          <a:p>
            <a:r>
              <a:rPr lang="cs-CZ" sz="2800" b="1" dirty="0" smtClean="0"/>
              <a:t>Redistribuce v sociálním prostoru</a:t>
            </a:r>
          </a:p>
          <a:p>
            <a:pPr>
              <a:buFontTx/>
              <a:buChar char="-"/>
            </a:pPr>
            <a:r>
              <a:rPr lang="cs-CZ" sz="2800" b="1" dirty="0" smtClean="0"/>
              <a:t>Tj.  mezi osobami </a:t>
            </a:r>
            <a:r>
              <a:rPr lang="cs-CZ" sz="2800" dirty="0" smtClean="0"/>
              <a:t>(aktivní, neaktivní osoby, zaměstnaní – nezaměstnaní…) </a:t>
            </a:r>
          </a:p>
          <a:p>
            <a:pPr>
              <a:buFontTx/>
              <a:buChar char="-"/>
            </a:pPr>
            <a:r>
              <a:rPr lang="cs-CZ" sz="2800" dirty="0" smtClean="0"/>
              <a:t>-nástrojem převodu peněz je stát – zpravidla daně</a:t>
            </a:r>
          </a:p>
          <a:p>
            <a:r>
              <a:rPr lang="cs-CZ" sz="2800" b="1" dirty="0" smtClean="0"/>
              <a:t>Redistribuce v sociálním čase </a:t>
            </a:r>
            <a:r>
              <a:rPr lang="cs-CZ" sz="2800" dirty="0" smtClean="0"/>
              <a:t>– peníze nemění majitele, ale osoba je povinna si je šetřit – povinné pojištění (nedědí se)/spořitelny, fondy (dědí se). </a:t>
            </a:r>
          </a:p>
          <a:p>
            <a:pPr marL="0" indent="0">
              <a:buNone/>
            </a:pPr>
            <a:r>
              <a:rPr lang="cs-CZ" sz="2800" dirty="0" smtClean="0"/>
              <a:t>- Odložená spotřeba v čase – příprava na časy budoucí (dostanu pak za splnění podmínek dávku) + investuji a zhodnocuji na horší časy</a:t>
            </a:r>
          </a:p>
          <a:p>
            <a:endParaRPr lang="cs-CZ" sz="2800" dirty="0"/>
          </a:p>
          <a:p>
            <a:endParaRPr lang="cs-CZ" sz="2800" dirty="0" smtClean="0"/>
          </a:p>
          <a:p>
            <a:endParaRPr lang="cs-CZ" sz="1900" dirty="0"/>
          </a:p>
          <a:p>
            <a:endParaRPr lang="cs-CZ" sz="1900" dirty="0" smtClean="0"/>
          </a:p>
        </p:txBody>
      </p:sp>
    </p:spTree>
    <p:extLst>
      <p:ext uri="{BB962C8B-B14F-4D97-AF65-F5344CB8AC3E}">
        <p14:creationId xmlns:p14="http://schemas.microsoft.com/office/powerpoint/2010/main" val="908520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D</a:t>
            </a:r>
            <a:r>
              <a:rPr lang="cs-CZ" b="1" dirty="0" smtClean="0"/>
              <a:t>aně</a:t>
            </a:r>
            <a:r>
              <a:rPr lang="cs-CZ" dirty="0" smtClean="0"/>
              <a:t> </a:t>
            </a:r>
            <a:r>
              <a:rPr lang="cs-CZ" dirty="0"/>
              <a:t>(vybírá stát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– </a:t>
            </a:r>
            <a:r>
              <a:rPr lang="cs-CZ" dirty="0"/>
              <a:t>přímé (podíl z příjmu + účelové platby – zdravotní</a:t>
            </a:r>
            <a:r>
              <a:rPr lang="cs-CZ" dirty="0" smtClean="0"/>
              <a:t>…) </a:t>
            </a:r>
          </a:p>
          <a:p>
            <a:pPr>
              <a:buFontTx/>
              <a:buChar char="-"/>
            </a:pPr>
            <a:r>
              <a:rPr lang="cs-CZ" dirty="0" smtClean="0"/>
              <a:t>nepřímé </a:t>
            </a:r>
            <a:r>
              <a:rPr lang="cs-CZ" dirty="0"/>
              <a:t>(z činnosti, </a:t>
            </a:r>
            <a:r>
              <a:rPr lang="cs-CZ" b="1" dirty="0"/>
              <a:t>spotřeby a majetku </a:t>
            </a:r>
            <a:r>
              <a:rPr lang="cs-CZ" dirty="0"/>
              <a:t>– auto, prodej, </a:t>
            </a:r>
            <a:r>
              <a:rPr lang="cs-CZ" dirty="0" smtClean="0"/>
              <a:t>dědictví)</a:t>
            </a:r>
          </a:p>
          <a:p>
            <a:r>
              <a:rPr lang="cs-CZ" b="1" dirty="0"/>
              <a:t>P</a:t>
            </a:r>
            <a:r>
              <a:rPr lang="cs-CZ" b="1" dirty="0" smtClean="0"/>
              <a:t>oplatky</a:t>
            </a:r>
            <a:r>
              <a:rPr lang="cs-CZ" dirty="0" smtClean="0"/>
              <a:t> (vybírá stát nebo veřejnoprávní korporace) - správní </a:t>
            </a:r>
            <a:r>
              <a:rPr lang="cs-CZ" dirty="0"/>
              <a:t>poplatky – kolky… + zvířata</a:t>
            </a:r>
            <a:r>
              <a:rPr lang="cs-CZ" dirty="0" smtClean="0"/>
              <a:t>…, mýtné</a:t>
            </a:r>
          </a:p>
          <a:p>
            <a:r>
              <a:rPr lang="cs-CZ" b="1" dirty="0" smtClean="0"/>
              <a:t>Pokuty</a:t>
            </a:r>
            <a:r>
              <a:rPr lang="cs-CZ" dirty="0" smtClean="0"/>
              <a:t> – ukládá veřejný orgán nebo činitel - sankce </a:t>
            </a:r>
            <a:r>
              <a:rPr lang="cs-CZ" dirty="0"/>
              <a:t>za porušení právních předpisů, </a:t>
            </a:r>
            <a:endParaRPr lang="cs-CZ" dirty="0" smtClean="0"/>
          </a:p>
          <a:p>
            <a:r>
              <a:rPr lang="cs-CZ" b="1" dirty="0" smtClean="0"/>
              <a:t>Dary (nutná adresnost a evidence jména dárce – vs. korupce, sponzorství </a:t>
            </a:r>
            <a:r>
              <a:rPr lang="cs-CZ" dirty="0" smtClean="0"/>
              <a:t>a následné odečtení z daňového základu) </a:t>
            </a:r>
            <a:r>
              <a:rPr lang="cs-CZ" dirty="0"/>
              <a:t>a </a:t>
            </a:r>
            <a:r>
              <a:rPr lang="cs-CZ" b="1" dirty="0"/>
              <a:t>dědictví </a:t>
            </a:r>
            <a:r>
              <a:rPr lang="cs-CZ" dirty="0"/>
              <a:t>(zvláštní případ odúmrť – bez dědiců).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6379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Financování ze státního rozpočtu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cs-CZ" dirty="0" smtClean="0"/>
              <a:t>Rozpočtová </a:t>
            </a:r>
            <a:r>
              <a:rPr lang="cs-CZ" dirty="0"/>
              <a:t>pravidla státu – MF ČR – nyní se sociální správa financuje průběžně – podle stanoveného </a:t>
            </a:r>
            <a:r>
              <a:rPr lang="cs-CZ" dirty="0" smtClean="0"/>
              <a:t>rozpočtu (bilancují s v něm příjmy a výdaje)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Kraje – dostávají ze státní rozpočtu finance na zřizovatelské funkce svých </a:t>
            </a:r>
            <a:r>
              <a:rPr lang="cs-CZ" dirty="0" smtClean="0"/>
              <a:t>zřizovaných sociálních služeb z kapitoly Všeobecná pokladní správa státního rozpočtu </a:t>
            </a:r>
            <a:r>
              <a:rPr lang="cs-CZ" dirty="0"/>
              <a:t>– </a:t>
            </a:r>
            <a:r>
              <a:rPr lang="cs-CZ" dirty="0" smtClean="0"/>
              <a:t>kolik přerozdělí </a:t>
            </a:r>
            <a:r>
              <a:rPr lang="cs-CZ" dirty="0"/>
              <a:t>na jednotlivá zařízení </a:t>
            </a:r>
            <a:r>
              <a:rPr lang="cs-CZ" dirty="0" smtClean="0"/>
              <a:t>je v </a:t>
            </a:r>
            <a:r>
              <a:rPr lang="cs-CZ" dirty="0"/>
              <a:t>samostatné působnosti </a:t>
            </a:r>
            <a:r>
              <a:rPr lang="cs-CZ" dirty="0" smtClean="0"/>
              <a:t>kraje, dotace se nevyúčtovává (jde o účelovou dotaci)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Obce – dotace podle rozměru a velikosti</a:t>
            </a:r>
          </a:p>
        </p:txBody>
      </p:sp>
    </p:spTree>
    <p:extLst>
      <p:ext uri="{BB962C8B-B14F-4D97-AF65-F5344CB8AC3E}">
        <p14:creationId xmlns:p14="http://schemas.microsoft.com/office/powerpoint/2010/main" val="1959538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– 1 SOLIDARITA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Solidarita (dobrovolná + povinná)</a:t>
            </a:r>
            <a:r>
              <a:rPr lang="cs-CZ" dirty="0" smtClean="0"/>
              <a:t> – přerozdělování, filantropie – vzájemnost, pojištění – tj. 3 základní druhy</a:t>
            </a:r>
          </a:p>
          <a:p>
            <a:r>
              <a:rPr lang="cs-CZ" i="1" dirty="0" smtClean="0"/>
              <a:t>Filantropie</a:t>
            </a:r>
            <a:r>
              <a:rPr lang="cs-CZ" dirty="0" smtClean="0"/>
              <a:t> – převod financí, darů jiným subjektům bez zisku</a:t>
            </a:r>
          </a:p>
          <a:p>
            <a:r>
              <a:rPr lang="cs-CZ" i="1" dirty="0" smtClean="0"/>
              <a:t>Vzájemnost </a:t>
            </a:r>
            <a:r>
              <a:rPr lang="cs-CZ" dirty="0" smtClean="0"/>
              <a:t>– dohoda skupiny lidí k pomoci (cechy, spolky)</a:t>
            </a:r>
          </a:p>
          <a:p>
            <a:r>
              <a:rPr lang="cs-CZ" i="1" dirty="0" smtClean="0"/>
              <a:t>Pojištění – </a:t>
            </a:r>
            <a:r>
              <a:rPr lang="cs-CZ" dirty="0" smtClean="0"/>
              <a:t>dobrovolné, povinné, za úplatu ve vymezených případech se poskytne pomoc</a:t>
            </a:r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22430222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2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Rovnost</a:t>
            </a:r>
            <a:r>
              <a:rPr lang="cs-CZ" dirty="0"/>
              <a:t> – rozdělování (dávky, služby) za stejných podmínek – nediskriminace</a:t>
            </a:r>
          </a:p>
          <a:p>
            <a:r>
              <a:rPr lang="cs-CZ" b="1" dirty="0"/>
              <a:t>Efektivnost</a:t>
            </a:r>
            <a:r>
              <a:rPr lang="cs-CZ" dirty="0"/>
              <a:t> – minimální náklady, maximální užitek</a:t>
            </a:r>
          </a:p>
          <a:p>
            <a:r>
              <a:rPr lang="cs-CZ" b="1" dirty="0"/>
              <a:t>Únosnos</a:t>
            </a:r>
            <a:r>
              <a:rPr lang="cs-CZ" dirty="0"/>
              <a:t>t – možnosti zatížení občanů (daně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79369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Dostupnost</a:t>
            </a:r>
            <a:r>
              <a:rPr lang="cs-CZ" dirty="0"/>
              <a:t> – služeb (peníze nestačí…dostupnost lékaře, školy, sociální služby</a:t>
            </a:r>
            <a:r>
              <a:rPr lang="cs-CZ" dirty="0" smtClean="0"/>
              <a:t>), vliv: finance</a:t>
            </a:r>
            <a:endParaRPr lang="cs-CZ" dirty="0"/>
          </a:p>
          <a:p>
            <a:r>
              <a:rPr lang="cs-CZ" b="1" dirty="0"/>
              <a:t>Subsidiarita</a:t>
            </a:r>
            <a:r>
              <a:rPr lang="cs-CZ" dirty="0"/>
              <a:t> – financování toho, co nelze zajistit jinak (rodina, komunita, obec – tj. jiné zdroje)</a:t>
            </a:r>
          </a:p>
          <a:p>
            <a:pPr marL="0" indent="0">
              <a:buNone/>
            </a:pPr>
            <a:r>
              <a:rPr lang="cs-CZ" i="1" dirty="0" smtClean="0"/>
              <a:t>- Spolufinancování – stát přispěje jen tolik, kolik samotná obec (severské státy)</a:t>
            </a:r>
            <a:endParaRPr lang="cs-CZ" i="1" dirty="0"/>
          </a:p>
          <a:p>
            <a:pPr marL="0" indent="0">
              <a:buNone/>
            </a:pPr>
            <a:r>
              <a:rPr lang="cs-CZ" i="1" dirty="0" smtClean="0"/>
              <a:t>- Grantové financování – financování na základě žádosti obce, další náklady si musí zajistit obce samy (balkánské + severské státy)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90332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Cvičení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Rozdělte se do skupin</a:t>
            </a:r>
          </a:p>
          <a:p>
            <a:r>
              <a:rPr lang="cs-CZ" dirty="0" smtClean="0"/>
              <a:t>Vaším úkolem je co nejpodrobněji popsat z jakých zdrojů jsou financovány v ČR nestátní subjekty</a:t>
            </a:r>
          </a:p>
          <a:p>
            <a:pPr marL="0" indent="0">
              <a:buNone/>
            </a:pPr>
            <a:r>
              <a:rPr lang="cs-CZ" dirty="0" smtClean="0"/>
              <a:t>+ máte-li znalosti z jiných systému v EU či jiných zemích – uveďte</a:t>
            </a:r>
          </a:p>
          <a:p>
            <a:pPr marL="0" indent="0">
              <a:buNone/>
            </a:pPr>
            <a:r>
              <a:rPr lang="cs-CZ" dirty="0" smtClean="0"/>
              <a:t>+ máte-li zkušenosti jako poskytovatel/zaměstnanec poskytovatele sociálních služeb - uveďte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55338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Financování nestátní sociální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Vlastní zdroje (příspěvky členů, dary, sbírky, sponzoři)</a:t>
            </a:r>
          </a:p>
          <a:p>
            <a:r>
              <a:rPr lang="cs-CZ" dirty="0" smtClean="0"/>
              <a:t>Veřejné zdroje – finanční účast státu</a:t>
            </a:r>
          </a:p>
          <a:p>
            <a:pPr marL="0" indent="0">
              <a:buNone/>
            </a:pPr>
            <a:r>
              <a:rPr lang="cs-CZ" dirty="0" smtClean="0"/>
              <a:t>Podpora státu – roční finanční dotace – finance na pomoc druhým</a:t>
            </a:r>
          </a:p>
          <a:p>
            <a:pPr marL="0" indent="0">
              <a:buNone/>
            </a:pPr>
            <a:r>
              <a:rPr lang="cs-CZ" dirty="0" smtClean="0"/>
              <a:t>?? Dotace na „hlavu“</a:t>
            </a:r>
          </a:p>
          <a:p>
            <a:r>
              <a:rPr lang="cs-CZ" dirty="0" smtClean="0"/>
              <a:t>Sponzorství  - veřejné sbírky, </a:t>
            </a:r>
            <a:r>
              <a:rPr lang="cs-CZ" dirty="0" err="1" smtClean="0"/>
              <a:t>fundrasing</a:t>
            </a:r>
            <a:r>
              <a:rPr lang="cs-CZ" dirty="0" smtClean="0"/>
              <a:t>  – žádání o peníze, granty ze soukromých nadací a fondů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5095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Organizace semestru  -rozpis přednášek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"/>
            <a:r>
              <a:rPr lang="cs-CZ" dirty="0" smtClean="0"/>
              <a:t>28.2., </a:t>
            </a:r>
            <a:r>
              <a:rPr lang="cs-CZ" dirty="0"/>
              <a:t>14.3</a:t>
            </a:r>
            <a:r>
              <a:rPr lang="cs-CZ" dirty="0" smtClean="0"/>
              <a:t>., </a:t>
            </a:r>
            <a:r>
              <a:rPr lang="cs-CZ" dirty="0"/>
              <a:t>28.3</a:t>
            </a:r>
            <a:r>
              <a:rPr lang="cs-CZ" dirty="0" smtClean="0"/>
              <a:t>., </a:t>
            </a:r>
            <a:r>
              <a:rPr lang="cs-CZ" dirty="0"/>
              <a:t>11.4</a:t>
            </a:r>
            <a:r>
              <a:rPr lang="cs-CZ" dirty="0" smtClean="0"/>
              <a:t>., </a:t>
            </a:r>
            <a:r>
              <a:rPr lang="cs-CZ" dirty="0"/>
              <a:t>25.4</a:t>
            </a:r>
            <a:r>
              <a:rPr lang="cs-CZ" dirty="0" smtClean="0"/>
              <a:t>., </a:t>
            </a:r>
            <a:r>
              <a:rPr lang="cs-CZ" dirty="0"/>
              <a:t>9.5.</a:t>
            </a:r>
          </a:p>
          <a:p>
            <a:pPr fontAlgn="b"/>
            <a:endParaRPr lang="cs-CZ" dirty="0"/>
          </a:p>
          <a:p>
            <a:pPr marL="0" indent="0" fontAlgn="b">
              <a:buNone/>
            </a:pPr>
            <a:r>
              <a:rPr lang="cs-CZ" b="1" dirty="0" smtClean="0"/>
              <a:t>Témata</a:t>
            </a:r>
            <a:endParaRPr lang="cs-CZ" b="1" dirty="0"/>
          </a:p>
          <a:p>
            <a:pPr fontAlgn="b"/>
            <a:endParaRPr lang="cs-CZ" dirty="0"/>
          </a:p>
          <a:p>
            <a:pPr fontAlgn="b"/>
            <a:r>
              <a:rPr lang="cs-CZ" dirty="0"/>
              <a:t>Financování sociální </a:t>
            </a:r>
            <a:r>
              <a:rPr lang="cs-CZ" dirty="0" smtClean="0"/>
              <a:t>správy</a:t>
            </a:r>
            <a:endParaRPr lang="cs-CZ" dirty="0"/>
          </a:p>
          <a:p>
            <a:pPr fontAlgn="b"/>
            <a:r>
              <a:rPr lang="cs-CZ" dirty="0" smtClean="0"/>
              <a:t>Správní řízení</a:t>
            </a:r>
            <a:endParaRPr lang="cs-CZ" dirty="0"/>
          </a:p>
          <a:p>
            <a:pPr fontAlgn="b"/>
            <a:r>
              <a:rPr lang="cs-CZ" dirty="0" smtClean="0"/>
              <a:t>Sociálně-</a:t>
            </a:r>
            <a:r>
              <a:rPr lang="cs-CZ" dirty="0"/>
              <a:t>-právní ochrana, hmotná nouze</a:t>
            </a:r>
          </a:p>
          <a:p>
            <a:pPr fontAlgn="b"/>
            <a:r>
              <a:rPr lang="cs-CZ" dirty="0" smtClean="0"/>
              <a:t>Správa </a:t>
            </a:r>
            <a:r>
              <a:rPr lang="cs-CZ" dirty="0"/>
              <a:t>zaměstnanosti</a:t>
            </a:r>
          </a:p>
          <a:p>
            <a:pPr fontAlgn="b"/>
            <a:r>
              <a:rPr lang="cs-CZ" dirty="0" smtClean="0"/>
              <a:t>Správa </a:t>
            </a:r>
            <a:r>
              <a:rPr lang="cs-CZ" dirty="0"/>
              <a:t>sociálního pojištění, SSP</a:t>
            </a:r>
          </a:p>
          <a:p>
            <a:pPr fontAlgn="b"/>
            <a:r>
              <a:rPr lang="cs-CZ" dirty="0" smtClean="0"/>
              <a:t>Správa </a:t>
            </a:r>
            <a:r>
              <a:rPr lang="cs-CZ" dirty="0"/>
              <a:t>sociálních služeb</a:t>
            </a:r>
          </a:p>
          <a:p>
            <a:pPr marL="0" indent="0" fontAlgn="b">
              <a:buNone/>
            </a:pPr>
            <a:endParaRPr lang="cs-CZ" dirty="0"/>
          </a:p>
          <a:p>
            <a:pPr marL="0" indent="0" fontAlgn="b">
              <a:buNone/>
            </a:pPr>
            <a:r>
              <a:rPr lang="cs-CZ" dirty="0"/>
              <a:t>1. termín </a:t>
            </a:r>
            <a:r>
              <a:rPr lang="cs-CZ" dirty="0" smtClean="0"/>
              <a:t>testu  - zkouška – 9.5. 2014</a:t>
            </a:r>
            <a:endParaRPr lang="cs-CZ" dirty="0"/>
          </a:p>
          <a:p>
            <a:pPr marL="0" indent="0" fontAlgn="b">
              <a:buNone/>
            </a:pPr>
            <a:r>
              <a:rPr lang="cs-CZ" dirty="0"/>
              <a:t>2. termín testu/opravný </a:t>
            </a:r>
            <a:r>
              <a:rPr lang="cs-CZ" dirty="0" smtClean="0"/>
              <a:t>termín – zkouška – 13. 6.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2674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Zaměstnavatelé a 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Placení daní a povinného pojistného za zaměstnance, </a:t>
            </a:r>
          </a:p>
          <a:p>
            <a:r>
              <a:rPr lang="cs-CZ" dirty="0" smtClean="0"/>
              <a:t>finanční dary NNO (sponzorství), </a:t>
            </a:r>
          </a:p>
          <a:p>
            <a:r>
              <a:rPr lang="cs-CZ" dirty="0" smtClean="0"/>
              <a:t>ale i vlastní sociální činnosti zaměstnavatele!</a:t>
            </a:r>
          </a:p>
        </p:txBody>
      </p:sp>
    </p:spTree>
    <p:extLst>
      <p:ext uri="{BB962C8B-B14F-4D97-AF65-F5344CB8AC3E}">
        <p14:creationId xmlns:p14="http://schemas.microsoft.com/office/powerpoint/2010/main" val="20335186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Zaměstnavatelé a 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Finanční motivace zaměstnanců – zdravotní péče, podpora zájmových aktivit, zdokonalování pracovního prostředí, rozvoj pracovních sil, apod.</a:t>
            </a:r>
          </a:p>
          <a:p>
            <a:r>
              <a:rPr lang="cs-CZ" dirty="0"/>
              <a:t>Péče o zaměstnance – nepřímé odměňování – výhody, slevy, požitky – strava, doprava, dovolená, pružná pracovní doba, dny volna…</a:t>
            </a:r>
          </a:p>
          <a:p>
            <a:r>
              <a:rPr lang="cs-CZ" dirty="0"/>
              <a:t>Podniková sociální politika – </a:t>
            </a:r>
            <a:r>
              <a:rPr lang="cs-CZ" i="1" dirty="0"/>
              <a:t>preventivní</a:t>
            </a:r>
            <a:r>
              <a:rPr lang="cs-CZ" dirty="0"/>
              <a:t> (úrazy, nemoci, ale i </a:t>
            </a:r>
            <a:r>
              <a:rPr lang="cs-CZ" dirty="0" err="1"/>
              <a:t>flukturace</a:t>
            </a:r>
            <a:r>
              <a:rPr lang="cs-CZ" dirty="0"/>
              <a:t>), </a:t>
            </a:r>
            <a:r>
              <a:rPr lang="cs-CZ" i="1" dirty="0"/>
              <a:t>stimulační</a:t>
            </a:r>
            <a:r>
              <a:rPr lang="cs-CZ" dirty="0"/>
              <a:t> (bezpečnost, pružná pracovní doba, regenerace, zajištění stáří), </a:t>
            </a:r>
            <a:r>
              <a:rPr lang="cs-CZ" i="1" dirty="0"/>
              <a:t>charitativní </a:t>
            </a:r>
            <a:r>
              <a:rPr lang="cs-CZ" dirty="0"/>
              <a:t>(matky, riziková práce, pomoc specifickým skupinám)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84868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Občan a sociální činnost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Může realizovat sociální činnost i jeden občan </a:t>
            </a:r>
          </a:p>
          <a:p>
            <a:pPr marL="514350" indent="-514350">
              <a:buAutoNum type="alphaLcParenR"/>
            </a:pPr>
            <a:r>
              <a:rPr lang="cs-CZ" dirty="0" smtClean="0"/>
              <a:t>Osobní podpora (sponzoring) </a:t>
            </a:r>
          </a:p>
          <a:p>
            <a:pPr marL="514350" indent="-514350">
              <a:buAutoNum type="alphaLcParenR"/>
            </a:pPr>
            <a:r>
              <a:rPr lang="cs-CZ" dirty="0" smtClean="0"/>
              <a:t>Adresát dotace od státu – hrazeny náklady na služby, příspěvek na péči, apod.</a:t>
            </a:r>
          </a:p>
          <a:p>
            <a:pPr marL="514350" indent="-514350">
              <a:buAutoNum type="alphaLcParenR"/>
            </a:pPr>
            <a:r>
              <a:rPr lang="cs-CZ" dirty="0" smtClean="0"/>
              <a:t>Organizace služeb  - podnikatelská či </a:t>
            </a:r>
            <a:r>
              <a:rPr lang="cs-CZ" smtClean="0"/>
              <a:t>nepodnikatelská činnost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24262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Kontrola ze strany státu</a:t>
            </a:r>
          </a:p>
          <a:p>
            <a:pPr>
              <a:buFontTx/>
              <a:buChar char="-"/>
            </a:pPr>
            <a:r>
              <a:rPr lang="cs-CZ" dirty="0" smtClean="0"/>
              <a:t>Dohled nad dodržováním zákona</a:t>
            </a:r>
          </a:p>
          <a:p>
            <a:pPr>
              <a:buFontTx/>
              <a:buChar char="-"/>
            </a:pPr>
            <a:r>
              <a:rPr lang="cs-CZ" dirty="0" smtClean="0"/>
              <a:t>Kontrola veřejných financí</a:t>
            </a:r>
          </a:p>
          <a:p>
            <a:pPr>
              <a:buFontTx/>
              <a:buChar char="-"/>
            </a:pPr>
            <a:r>
              <a:rPr lang="cs-CZ" dirty="0" smtClean="0"/>
              <a:t>Zákon o finanční kontrole č. 320/2001 Sb.</a:t>
            </a:r>
          </a:p>
          <a:p>
            <a:r>
              <a:rPr lang="cs-CZ" dirty="0" smtClean="0"/>
              <a:t>Kontrola ze strany organizace</a:t>
            </a:r>
          </a:p>
          <a:p>
            <a:pPr>
              <a:buFontTx/>
              <a:buChar char="-"/>
            </a:pPr>
            <a:r>
              <a:rPr lang="cs-CZ" dirty="0" smtClean="0"/>
              <a:t>Průběžné transparentní financování</a:t>
            </a:r>
          </a:p>
          <a:p>
            <a:pPr>
              <a:buFontTx/>
              <a:buChar char="-"/>
            </a:pPr>
            <a:r>
              <a:rPr lang="cs-CZ" dirty="0" smtClean="0"/>
              <a:t>Průběžná kontrola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4903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Povinnosti studenta – předmět sociální správa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Písemný test – 9. 5., 13. 6</a:t>
            </a:r>
            <a:r>
              <a:rPr lang="cs-CZ" dirty="0" smtClean="0"/>
              <a:t>. + před – termín 25.4. </a:t>
            </a:r>
            <a:r>
              <a:rPr lang="cs-CZ" smtClean="0"/>
              <a:t>2014</a:t>
            </a:r>
            <a:endParaRPr lang="cs-CZ" dirty="0" smtClean="0"/>
          </a:p>
          <a:p>
            <a:r>
              <a:rPr lang="cs-CZ" dirty="0" smtClean="0"/>
              <a:t>Do 11.4. 2014 odevzdat písemnou práci – vytištěnou, na přednášku (není jiné cesty!)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Forma: Úvaha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Téma: Jak sociální správa zasahuje do života člověka</a:t>
            </a:r>
            <a:r>
              <a:rPr lang="cs-CZ" dirty="0" smtClean="0"/>
              <a:t> – popis konkrétního případu, konkrétní informace (např. získané z tisku)</a:t>
            </a:r>
          </a:p>
          <a:p>
            <a:pPr marL="0" indent="0">
              <a:buNone/>
            </a:pPr>
            <a:r>
              <a:rPr lang="cs-CZ" dirty="0" smtClean="0"/>
              <a:t>Další pravidla pro psaní: Nutno označit zdroj, popsat případ + popsat svůj názor a možnost řešení situace</a:t>
            </a:r>
          </a:p>
          <a:p>
            <a:pPr marL="0" indent="0">
              <a:buNone/>
            </a:pPr>
            <a:r>
              <a:rPr lang="cs-CZ" dirty="0" smtClean="0"/>
              <a:t>Rozsah: 3 normostrany</a:t>
            </a:r>
          </a:p>
          <a:p>
            <a:pPr marL="0" indent="0">
              <a:buNone/>
            </a:pPr>
            <a:r>
              <a:rPr lang="cs-CZ" b="1" dirty="0" smtClean="0"/>
              <a:t>Alternativou je vystoupení na přednášce – podle témat přednášek, presentace vlastní odborné praxe (domluva nutná! – možno zpracovat ve skupině)</a:t>
            </a:r>
          </a:p>
        </p:txBody>
      </p:sp>
    </p:spTree>
    <p:extLst>
      <p:ext uri="{BB962C8B-B14F-4D97-AF65-F5344CB8AC3E}">
        <p14:creationId xmlns:p14="http://schemas.microsoft.com/office/powerpoint/2010/main" val="306223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oblasti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Co jsou to náklady?</a:t>
            </a:r>
          </a:p>
          <a:p>
            <a:r>
              <a:rPr lang="cs-CZ" dirty="0" smtClean="0"/>
              <a:t>Zdroje financování</a:t>
            </a:r>
          </a:p>
          <a:p>
            <a:r>
              <a:rPr lang="cs-CZ" dirty="0" smtClean="0"/>
              <a:t>Způsoby financování </a:t>
            </a:r>
          </a:p>
          <a:p>
            <a:r>
              <a:rPr lang="cs-CZ" dirty="0" smtClean="0"/>
              <a:t>Financování veřejné správy</a:t>
            </a:r>
          </a:p>
          <a:p>
            <a:r>
              <a:rPr lang="cs-CZ" dirty="0" smtClean="0"/>
              <a:t>Principy</a:t>
            </a:r>
          </a:p>
          <a:p>
            <a:r>
              <a:rPr lang="cs-CZ" dirty="0" smtClean="0"/>
              <a:t>Techniky financování</a:t>
            </a:r>
          </a:p>
          <a:p>
            <a:r>
              <a:rPr lang="cs-CZ" dirty="0" smtClean="0"/>
              <a:t>Financování nestátní sociální správy</a:t>
            </a:r>
          </a:p>
          <a:p>
            <a:r>
              <a:rPr lang="cs-CZ" dirty="0" smtClean="0"/>
              <a:t>Zaměstnavatelé a financování</a:t>
            </a:r>
          </a:p>
          <a:p>
            <a:r>
              <a:rPr lang="cs-CZ" dirty="0" smtClean="0"/>
              <a:t>Kontrola financování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66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Pracujte ve spolupráci  2 pracovních stolů</a:t>
            </a:r>
          </a:p>
          <a:p>
            <a:r>
              <a:rPr lang="cs-CZ" dirty="0" smtClean="0"/>
              <a:t>Zamyslete se nad tím, jaké jsou základní náklady, které jsou spojené se sociální činností</a:t>
            </a:r>
          </a:p>
          <a:p>
            <a:r>
              <a:rPr lang="cs-CZ" dirty="0" smtClean="0"/>
              <a:t>Popište konkrétní příklad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+ ve zbývajícím čase se zamyslete nad zdroji pro náklady „služby“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1679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 a vedlejší</a:t>
            </a:r>
          </a:p>
          <a:p>
            <a:r>
              <a:rPr lang="cs-CZ" dirty="0" smtClean="0"/>
              <a:t>Hlavní – činnost spojená s klientem</a:t>
            </a:r>
          </a:p>
          <a:p>
            <a:r>
              <a:rPr lang="cs-CZ" dirty="0" smtClean="0"/>
              <a:t>Vedlejší – režijní </a:t>
            </a:r>
          </a:p>
          <a:p>
            <a:r>
              <a:rPr lang="cs-CZ" dirty="0" smtClean="0"/>
              <a:t>Investiční náklady – do staveb a techniky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0478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Stát</a:t>
            </a:r>
            <a:r>
              <a:rPr lang="cs-CZ" dirty="0" smtClean="0"/>
              <a:t> - daně, poplatky, pokuty, dary, dědictví</a:t>
            </a:r>
          </a:p>
          <a:p>
            <a:endParaRPr lang="cs-CZ" dirty="0"/>
          </a:p>
          <a:p>
            <a:r>
              <a:rPr lang="cs-CZ" b="1" dirty="0" smtClean="0"/>
              <a:t>Veřejná samosprávná korporace</a:t>
            </a:r>
            <a:r>
              <a:rPr lang="cs-CZ" dirty="0" smtClean="0"/>
              <a:t>– státní rozpočet, poplatky, příspěvky, dary, půjčky, dědictví</a:t>
            </a:r>
          </a:p>
          <a:p>
            <a:r>
              <a:rPr lang="cs-CZ" b="1" dirty="0" smtClean="0"/>
              <a:t>Zaměstnavatelé</a:t>
            </a:r>
            <a:r>
              <a:rPr lang="cs-CZ" dirty="0" smtClean="0"/>
              <a:t> – podílí se povinnými příspěvky legislativně zakotvenými</a:t>
            </a:r>
          </a:p>
          <a:p>
            <a:r>
              <a:rPr lang="cs-CZ" b="1" dirty="0" smtClean="0"/>
              <a:t>Občan</a:t>
            </a:r>
            <a:r>
              <a:rPr lang="cs-CZ" dirty="0" smtClean="0"/>
              <a:t> – účastník  pojistné od povinných plátců, princip solidarity, ? Spoluúčast rodinných příslušníků za sociální služby, náklady obce a státu na dofinancování, když ne rodina, dobrovolné příspěvky – nadace... - sponzorství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6215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Způsoby financování  -3 způsoby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Průběžné financování</a:t>
            </a:r>
          </a:p>
          <a:p>
            <a:r>
              <a:rPr lang="cs-CZ" dirty="0" smtClean="0"/>
              <a:t>Spoření</a:t>
            </a:r>
          </a:p>
          <a:p>
            <a:r>
              <a:rPr lang="cs-CZ" dirty="0" smtClean="0"/>
              <a:t>Úlevy  - z daní a poplatků</a:t>
            </a:r>
          </a:p>
          <a:p>
            <a:pPr marL="0" indent="0">
              <a:buNone/>
            </a:pPr>
            <a:r>
              <a:rPr lang="cs-CZ" dirty="0" smtClean="0"/>
              <a:t>Zaměříme se na první 2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 řadě zemí je uplatňována kombinace uvedených </a:t>
            </a:r>
            <a:r>
              <a:rPr lang="cs-CZ" dirty="0" smtClean="0"/>
              <a:t>systémů tzv</a:t>
            </a:r>
            <a:r>
              <a:rPr lang="cs-CZ" dirty="0"/>
              <a:t>. </a:t>
            </a:r>
            <a:r>
              <a:rPr lang="cs-CZ" dirty="0" err="1"/>
              <a:t>vícepilířového</a:t>
            </a:r>
            <a:r>
              <a:rPr lang="cs-CZ" dirty="0"/>
              <a:t> </a:t>
            </a:r>
            <a:r>
              <a:rPr lang="cs-CZ" dirty="0" smtClean="0"/>
              <a:t>systému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8137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Průběžné financování - 1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Převody v sociálním prostoru</a:t>
            </a:r>
          </a:p>
          <a:p>
            <a:r>
              <a:rPr lang="cs-CZ" dirty="0" smtClean="0"/>
              <a:t>Příjmy v daném období jsou opět přerozděleny</a:t>
            </a:r>
          </a:p>
          <a:p>
            <a:r>
              <a:rPr lang="cs-CZ" dirty="0" smtClean="0"/>
              <a:t>Jde o běžné příjmy a běžné výdaje</a:t>
            </a:r>
          </a:p>
          <a:p>
            <a:r>
              <a:rPr lang="cs-CZ" dirty="0" smtClean="0"/>
              <a:t>Založeno na mezigeneračním přerozdělování</a:t>
            </a:r>
          </a:p>
          <a:p>
            <a:r>
              <a:rPr lang="cs-CZ" dirty="0" smtClean="0"/>
              <a:t>(př. Zdraví – nemocní, staří – mladí)</a:t>
            </a:r>
          </a:p>
          <a:p>
            <a:r>
              <a:rPr lang="cs-CZ" dirty="0" smtClean="0"/>
              <a:t>!!! Rovnováha mezi příjmy a výdaji systému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61789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16254</TotalTime>
  <Words>1338</Words>
  <Application>Microsoft Office PowerPoint</Application>
  <PresentationFormat>Předvádění na obrazovce (4:3)</PresentationFormat>
  <Paragraphs>158</Paragraphs>
  <Slides>23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systému Office</vt:lpstr>
      <vt:lpstr>Financování sociální správy </vt:lpstr>
      <vt:lpstr>Organizace semestru  -rozpis přednášek</vt:lpstr>
      <vt:lpstr>Povinnosti studenta – předmět sociální správa 2</vt:lpstr>
      <vt:lpstr>Základní oblasti</vt:lpstr>
      <vt:lpstr>Cvičení </vt:lpstr>
      <vt:lpstr>Náklady</vt:lpstr>
      <vt:lpstr>Zdroje financování</vt:lpstr>
      <vt:lpstr>Způsoby financování  -3 způsoby</vt:lpstr>
      <vt:lpstr>Průběžné financování - 1</vt:lpstr>
      <vt:lpstr>Průběžné financování – 2 - problémy</vt:lpstr>
      <vt:lpstr>Fondové financování</vt:lpstr>
      <vt:lpstr>Financování veřejné sociální správy</vt:lpstr>
      <vt:lpstr>Zdroje</vt:lpstr>
      <vt:lpstr>Financování ze státního rozpočtu </vt:lpstr>
      <vt:lpstr>Principy – 1 SOLIDARITA</vt:lpstr>
      <vt:lpstr>Principy 2 </vt:lpstr>
      <vt:lpstr>Principy 3</vt:lpstr>
      <vt:lpstr>Cvičení</vt:lpstr>
      <vt:lpstr>Financování nestátní sociální správy</vt:lpstr>
      <vt:lpstr>Zaměstnavatelé a financování</vt:lpstr>
      <vt:lpstr>Zaměstnavatelé a financování</vt:lpstr>
      <vt:lpstr>Občan a sociální činnost</vt:lpstr>
      <vt:lpstr>Kontrola financování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Financování sociální správy</dc:title>
  <dc:creator>HoleckovaM</dc:creator>
  <cp:lastModifiedBy>HoleckovaM</cp:lastModifiedBy>
  <cp:revision>25</cp:revision>
  <cp:lastPrinted>2014-02-26T13:09:48Z</cp:lastPrinted>
  <dcterms:created xsi:type="dcterms:W3CDTF">2013-02-24T11:42:12Z</dcterms:created>
  <dcterms:modified xsi:type="dcterms:W3CDTF">2014-03-05T07:48:55Z</dcterms:modified>
</cp:coreProperties>
</file>