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67" r:id="rId3"/>
    <p:sldId id="268" r:id="rId4"/>
    <p:sldId id="279" r:id="rId5"/>
    <p:sldId id="282" r:id="rId6"/>
    <p:sldId id="283" r:id="rId7"/>
    <p:sldId id="284" r:id="rId8"/>
    <p:sldId id="285" r:id="rId9"/>
    <p:sldId id="286" r:id="rId10"/>
    <p:sldId id="287" r:id="rId11"/>
    <p:sldId id="280" r:id="rId12"/>
    <p:sldId id="281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57" r:id="rId21"/>
    <p:sldId id="258" r:id="rId22"/>
    <p:sldId id="259" r:id="rId23"/>
    <p:sldId id="260" r:id="rId24"/>
    <p:sldId id="269" r:id="rId25"/>
    <p:sldId id="270" r:id="rId26"/>
    <p:sldId id="271" r:id="rId27"/>
    <p:sldId id="261" r:id="rId28"/>
    <p:sldId id="272" r:id="rId29"/>
    <p:sldId id="273" r:id="rId30"/>
    <p:sldId id="262" r:id="rId31"/>
    <p:sldId id="274" r:id="rId32"/>
    <p:sldId id="275" r:id="rId33"/>
    <p:sldId id="276" r:id="rId34"/>
    <p:sldId id="263" r:id="rId35"/>
    <p:sldId id="264" r:id="rId36"/>
    <p:sldId id="277" r:id="rId37"/>
    <p:sldId id="265" r:id="rId38"/>
    <p:sldId id="266" r:id="rId39"/>
  </p:sldIdLst>
  <p:sldSz cx="9144000" cy="6858000" type="screen4x3"/>
  <p:notesSz cx="6881813" cy="100028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917C90F5-A6DD-4462-9931-C520E92CA3C7}" type="datetimeFigureOut">
              <a:rPr lang="cs-CZ" smtClean="0"/>
              <a:t>21.2.2015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8C1D33AB-04FF-4155-A402-6F2743F37A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985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4A22B-2245-4329-B1C7-ADF43527B07F}" type="datetimeFigureOut">
              <a:rPr lang="cs-CZ" smtClean="0"/>
              <a:t>21.2.2015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975" y="4751388"/>
            <a:ext cx="5505450" cy="45005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01188"/>
            <a:ext cx="2982913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97313" y="9501188"/>
            <a:ext cx="2982912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8B152-AC23-463C-BD2C-8EBC23158B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2242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8B152-AC23-463C-BD2C-8EBC23158BAB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3889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6881-AB28-4410-818A-BFF2C1381B1C}" type="datetimeFigureOut">
              <a:rPr lang="cs-CZ" smtClean="0"/>
              <a:t>21.2.2015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4F36-6005-438F-B603-65815DEA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788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6881-AB28-4410-818A-BFF2C1381B1C}" type="datetimeFigureOut">
              <a:rPr lang="cs-CZ" smtClean="0"/>
              <a:t>21.2.2015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4F36-6005-438F-B603-65815DEA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02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6881-AB28-4410-818A-BFF2C1381B1C}" type="datetimeFigureOut">
              <a:rPr lang="cs-CZ" smtClean="0"/>
              <a:t>21.2.2015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4F36-6005-438F-B603-65815DEA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491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6881-AB28-4410-818A-BFF2C1381B1C}" type="datetimeFigureOut">
              <a:rPr lang="cs-CZ" smtClean="0"/>
              <a:t>21.2.2015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4F36-6005-438F-B603-65815DEA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21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6881-AB28-4410-818A-BFF2C1381B1C}" type="datetimeFigureOut">
              <a:rPr lang="cs-CZ" smtClean="0"/>
              <a:t>21.2.2015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4F36-6005-438F-B603-65815DEA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68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6881-AB28-4410-818A-BFF2C1381B1C}" type="datetimeFigureOut">
              <a:rPr lang="cs-CZ" smtClean="0"/>
              <a:t>21.2.2015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4F36-6005-438F-B603-65815DEA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347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6881-AB28-4410-818A-BFF2C1381B1C}" type="datetimeFigureOut">
              <a:rPr lang="cs-CZ" smtClean="0"/>
              <a:t>21.2.2015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4F36-6005-438F-B603-65815DEA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12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6881-AB28-4410-818A-BFF2C1381B1C}" type="datetimeFigureOut">
              <a:rPr lang="cs-CZ" smtClean="0"/>
              <a:t>21.2.2015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4F36-6005-438F-B603-65815DEA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175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6881-AB28-4410-818A-BFF2C1381B1C}" type="datetimeFigureOut">
              <a:rPr lang="cs-CZ" smtClean="0"/>
              <a:t>21.2.2015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4F36-6005-438F-B603-65815DEA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673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6881-AB28-4410-818A-BFF2C1381B1C}" type="datetimeFigureOut">
              <a:rPr lang="cs-CZ" smtClean="0"/>
              <a:t>21.2.2015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4F36-6005-438F-B603-65815DEA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9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B6881-AB28-4410-818A-BFF2C1381B1C}" type="datetimeFigureOut">
              <a:rPr lang="cs-CZ" smtClean="0"/>
              <a:t>21.2.2015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14F36-6005-438F-B603-65815DEA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20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B6881-AB28-4410-818A-BFF2C1381B1C}" type="datetimeFigureOut">
              <a:rPr lang="cs-CZ" smtClean="0"/>
              <a:t>21.2.2015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14F36-6005-438F-B603-65815DEA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98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lada.cz/cz/ppov/vvzpo/uvod-vvzpo-17734/" TargetMode="External"/><Relationship Id="rId3" Type="http://schemas.openxmlformats.org/officeDocument/2006/relationships/hyperlink" Target="http://www.vlada.cz/cz/ppov/rlp/rlp-uvod-17537/" TargetMode="External"/><Relationship Id="rId7" Type="http://schemas.openxmlformats.org/officeDocument/2006/relationships/hyperlink" Target="http://www.vlada.cz/cz/ppov/protidrogova-politika/protidrogova-politika-72746/" TargetMode="External"/><Relationship Id="rId2" Type="http://schemas.openxmlformats.org/officeDocument/2006/relationships/hyperlink" Target="http://www.vlada.cz/cz/pracovni-a-poradni-organy-vlady/zalezitosti-romske-komunity/uvod-5779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lada.cz/cz/ppov/rnno/zakladni-informace-767/" TargetMode="External"/><Relationship Id="rId5" Type="http://schemas.openxmlformats.org/officeDocument/2006/relationships/hyperlink" Target="http://www.vlada.cz/cz/ppov/rnm/historie-a-soucasnost-rady-15074/" TargetMode="External"/><Relationship Id="rId4" Type="http://schemas.openxmlformats.org/officeDocument/2006/relationships/hyperlink" Target="http://www.vlada.cz/cz/ppov/rovne-prilezitosti-zen-a-muzu/uvodni-stranka-rady-vlady-pro-rovne-prilezitosti-zen-a-muzu-121632/" TargetMode="External"/><Relationship Id="rId9" Type="http://schemas.openxmlformats.org/officeDocument/2006/relationships/hyperlink" Target="http://www.vlada.cz/cz/ppov/zmocnenec-vlady-pro-lidska-prava/zmocnenecnenkyne-vlady-pro-lidska-prava-15656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Letní semestr  - 1 </a:t>
            </a:r>
            <a:br>
              <a:rPr lang="cs-CZ" dirty="0" smtClean="0"/>
            </a:br>
            <a:r>
              <a:rPr lang="cs-CZ" dirty="0" smtClean="0"/>
              <a:t>Sociální správa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Únor 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6358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Profesní komory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Sdružení profesí (ČLK, stomatologové, lékárníci, advokáti)</a:t>
            </a:r>
          </a:p>
          <a:p>
            <a:r>
              <a:rPr lang="cs-CZ" dirty="0" smtClean="0"/>
              <a:t>Dohled nad odborností, etika, prosazují a hájí práva členů, vedou seznam</a:t>
            </a:r>
          </a:p>
          <a:p>
            <a:r>
              <a:rPr lang="cs-CZ" dirty="0" smtClean="0"/>
              <a:t>Oprávnění – jednat, vydávat osvědčení, disciplinární pravomoc, účast na zkouškách…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8006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služba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č</a:t>
            </a:r>
            <a:r>
              <a:rPr lang="cs-CZ" dirty="0" smtClean="0"/>
              <a:t>. </a:t>
            </a:r>
            <a:r>
              <a:rPr lang="cs-CZ" dirty="0"/>
              <a:t>234/2014 </a:t>
            </a:r>
            <a:r>
              <a:rPr lang="cs-CZ" dirty="0" smtClean="0"/>
              <a:t>Sb., </a:t>
            </a:r>
            <a:r>
              <a:rPr lang="cs-CZ" dirty="0" smtClean="0"/>
              <a:t> </a:t>
            </a:r>
            <a:r>
              <a:rPr lang="cs-CZ" dirty="0"/>
              <a:t>o</a:t>
            </a:r>
            <a:r>
              <a:rPr lang="cs-CZ" dirty="0" smtClean="0"/>
              <a:t> </a:t>
            </a:r>
            <a:r>
              <a:rPr lang="cs-CZ" dirty="0" smtClean="0"/>
              <a:t>státní službě</a:t>
            </a:r>
          </a:p>
          <a:p>
            <a:r>
              <a:rPr lang="cs-CZ" dirty="0" smtClean="0"/>
              <a:t>Účinnost od 1.1. </a:t>
            </a:r>
            <a:r>
              <a:rPr lang="cs-CZ" dirty="0" smtClean="0"/>
              <a:t>2015</a:t>
            </a:r>
          </a:p>
          <a:p>
            <a:pPr marL="0" indent="0">
              <a:buNone/>
            </a:pPr>
            <a:r>
              <a:rPr lang="cs-CZ" dirty="0" smtClean="0"/>
              <a:t>- tajemník MV pro státní službu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2110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NNO a jejich význam v sociální správě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Právo občana na důstojný život</a:t>
            </a:r>
          </a:p>
          <a:p>
            <a:r>
              <a:rPr lang="cs-CZ" dirty="0" smtClean="0"/>
              <a:t>NNO jsou financovány z daní daňových poplatníků</a:t>
            </a:r>
          </a:p>
          <a:p>
            <a:r>
              <a:rPr lang="cs-CZ" dirty="0" smtClean="0"/>
              <a:t>Je nutné stanovit (pro koho je organizace určena, jaké potřeby osob budou uspokojovány, jaké služby budou poskytovány, kdo má nárok, kolik procent ze státního rozpočtu bude na organizaci)</a:t>
            </a:r>
          </a:p>
          <a:p>
            <a:r>
              <a:rPr lang="cs-CZ" dirty="0" smtClean="0"/>
              <a:t>Ziskové (soukromá </a:t>
            </a:r>
            <a:r>
              <a:rPr lang="cs-CZ" dirty="0" smtClean="0"/>
              <a:t>sanatoria</a:t>
            </a:r>
            <a:r>
              <a:rPr lang="cs-CZ" dirty="0" smtClean="0"/>
              <a:t>, lázně) a neziskové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4467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Spolky § 214 a násl. NOZ</a:t>
            </a:r>
          </a:p>
          <a:p>
            <a:r>
              <a:rPr lang="cs-CZ" dirty="0" smtClean="0"/>
              <a:t>Ústavy § 402 </a:t>
            </a:r>
            <a:r>
              <a:rPr lang="cs-CZ" dirty="0"/>
              <a:t>a násl. NOZ</a:t>
            </a:r>
          </a:p>
          <a:p>
            <a:r>
              <a:rPr lang="cs-CZ" dirty="0" smtClean="0"/>
              <a:t>Nadace § 306 </a:t>
            </a:r>
            <a:r>
              <a:rPr lang="cs-CZ" dirty="0"/>
              <a:t>a násl. NOZ</a:t>
            </a:r>
          </a:p>
          <a:p>
            <a:r>
              <a:rPr lang="cs-CZ" dirty="0" smtClean="0"/>
              <a:t>Nadační fondy § 394 </a:t>
            </a:r>
            <a:r>
              <a:rPr lang="cs-CZ" dirty="0"/>
              <a:t>a násl. NOZ</a:t>
            </a:r>
          </a:p>
          <a:p>
            <a:r>
              <a:rPr lang="cs-CZ" dirty="0" smtClean="0"/>
              <a:t>Sociální družstva § 758 a násl. + zákon č. 90/2012 Sb., o obchodních korporacích</a:t>
            </a:r>
          </a:p>
          <a:p>
            <a:pPr marL="0" indent="0">
              <a:buNone/>
            </a:pPr>
            <a:r>
              <a:rPr lang="cs-CZ" dirty="0" smtClean="0"/>
              <a:t>+ církevní právnické osoby – zůstává zákon č. 3/2006 Sb., o náboženských společnostech (mohou se zakládat nové), rejstřík vede Ministerstvo kultury</a:t>
            </a:r>
          </a:p>
          <a:p>
            <a:pPr marL="0" indent="0">
              <a:buNone/>
            </a:pPr>
            <a:r>
              <a:rPr lang="cs-CZ" dirty="0" smtClean="0"/>
              <a:t>+ obecně prospěšné společnosti )o.p.s.- nevznikají nové, ale vzniklé do r. 2014 se řídí zákonem o obecně prospěšných společnostech (zákon č. 248/1995 Sb.)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415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Právnická osoba založená za účelem naplňování určitého zájmu zakladatelů</a:t>
            </a:r>
          </a:p>
          <a:p>
            <a:r>
              <a:rPr lang="cs-CZ" dirty="0" smtClean="0"/>
              <a:t>Účel založení je</a:t>
            </a:r>
          </a:p>
          <a:p>
            <a:pPr marL="514350" indent="-514350">
              <a:buAutoNum type="alphaLcParenR"/>
            </a:pPr>
            <a:r>
              <a:rPr lang="cs-CZ" dirty="0" smtClean="0"/>
              <a:t>soukromý (skupina obyvatel se sdružuje a chce se věnovat svému zájmu)</a:t>
            </a:r>
          </a:p>
          <a:p>
            <a:pPr marL="514350" indent="-514350">
              <a:buAutoNum type="alphaLcParenR"/>
            </a:pPr>
            <a:r>
              <a:rPr lang="cs-CZ" dirty="0" smtClean="0"/>
              <a:t>Veřejný (pomoc ohroženým skupinám obyvatel)</a:t>
            </a:r>
          </a:p>
          <a:p>
            <a:pPr marL="0" indent="0">
              <a:buNone/>
            </a:pPr>
            <a:r>
              <a:rPr lang="cs-CZ" dirty="0" smtClean="0"/>
              <a:t>Je možná i kombinace</a:t>
            </a:r>
          </a:p>
          <a:p>
            <a:pPr marL="0" indent="0">
              <a:buNone/>
            </a:pPr>
            <a:r>
              <a:rPr lang="cs-CZ" dirty="0" smtClean="0"/>
              <a:t>Založit mohou minimálně 3 osoby, je nutné svolat ustanovující schůzi, nutno schválit stanovy. Vznik dnem zapsání do rejstříku. Je stanoven taxativní a dobrovolný obsah stanov. </a:t>
            </a:r>
          </a:p>
          <a:p>
            <a:pPr marL="0" indent="0">
              <a:buNone/>
            </a:pPr>
            <a:r>
              <a:rPr lang="cs-CZ" dirty="0" smtClean="0"/>
              <a:t>Lze realizovat vedlejší činnost – dokonce podnikat. Zisk je rozdělován mezi členy, výdělečná činnost nesmí být činností hlavní.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0223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Forma právnické osoby</a:t>
            </a:r>
          </a:p>
          <a:p>
            <a:r>
              <a:rPr lang="cs-CZ" dirty="0" smtClean="0"/>
              <a:t>Důvod založení: provozovat činnosti užitečné pro veřejnost, výsledky jejich činnosti jsou každému rovnocenně dostupné podle předem stanovených podmínek.</a:t>
            </a:r>
          </a:p>
          <a:p>
            <a:r>
              <a:rPr lang="cs-CZ" dirty="0" smtClean="0"/>
              <a:t>Vznik zápisem do veřejného rejstříku. Podrobnosti fungování může upravovat statut, který vydává správní rada, zakládá se do rejstříku.</a:t>
            </a:r>
          </a:p>
          <a:p>
            <a:r>
              <a:rPr lang="cs-CZ" dirty="0" smtClean="0"/>
              <a:t>Vedlejší činnost – podnikatelská – možná.</a:t>
            </a:r>
          </a:p>
          <a:p>
            <a:r>
              <a:rPr lang="cs-CZ" dirty="0" smtClean="0"/>
              <a:t>Mají stanovenou strukturu: </a:t>
            </a:r>
          </a:p>
          <a:p>
            <a:pPr marL="514350" indent="-514350">
              <a:buAutoNum type="alphaUcParenR"/>
            </a:pPr>
            <a:r>
              <a:rPr lang="cs-CZ" dirty="0" smtClean="0"/>
              <a:t>Ředitel – statutární orgán, nárok na odměnu</a:t>
            </a:r>
          </a:p>
          <a:p>
            <a:pPr marL="514350" indent="-514350">
              <a:buAutoNum type="alphaUcParenR"/>
            </a:pPr>
            <a:r>
              <a:rPr lang="cs-CZ" dirty="0" smtClean="0"/>
              <a:t>Správní rada – dohlíží na ředitele, rozhoduje o hlavních finančních otázkách, nárok na odměnu podle zakládací listiny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0024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Účelová sdružení majetku</a:t>
            </a:r>
          </a:p>
          <a:p>
            <a:r>
              <a:rPr lang="cs-CZ" dirty="0" smtClean="0"/>
              <a:t>Účelem je: dobročinnost (pomoc a podpora potřebných) nebo obecná prospěšnost (kulturní památky, duchovní hodnoty, apod.)</a:t>
            </a:r>
          </a:p>
          <a:p>
            <a:r>
              <a:rPr lang="cs-CZ" dirty="0" smtClean="0"/>
              <a:t>Zakládá se nadační listinou. Vzniká dnem zápisu do veřejného rejstříku.</a:t>
            </a:r>
          </a:p>
          <a:p>
            <a:r>
              <a:rPr lang="cs-CZ" dirty="0" smtClean="0"/>
              <a:t>Majetek tvoří nadační listina ve výši alespoň 500 000 Kč.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7396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Nadační fond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Účelové sdružení majetku pro hospodářský a společenský účel, nemá stanoven minimální vklad, nepočítá se s dlouhodobou existencí, finanční prostředky se spotřebují pro určitý účel a fond zanikne.</a:t>
            </a:r>
          </a:p>
          <a:p>
            <a:r>
              <a:rPr lang="cs-CZ" dirty="0" smtClean="0"/>
              <a:t>Je možné transformovat na nadaci.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2020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družstvo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Upraveno zákonem o korporacích. </a:t>
            </a:r>
          </a:p>
          <a:p>
            <a:r>
              <a:rPr lang="cs-CZ" dirty="0" smtClean="0"/>
              <a:t>Forma právnické osoby.</a:t>
            </a:r>
          </a:p>
          <a:p>
            <a:r>
              <a:rPr lang="cs-CZ" dirty="0" smtClean="0"/>
              <a:t>Společenství neuzavřeného počtu osob, založeno za účelem vzájemné podpory členů nebo třetích osob, případně za účelem podnikání.</a:t>
            </a:r>
          </a:p>
          <a:p>
            <a:r>
              <a:rPr lang="cs-CZ" dirty="0" smtClean="0"/>
              <a:t>Předmět činnosti pouze podle § 758</a:t>
            </a:r>
          </a:p>
          <a:p>
            <a:pPr marL="0" indent="0">
              <a:buNone/>
            </a:pPr>
            <a:r>
              <a:rPr lang="cs-CZ" dirty="0" smtClean="0"/>
              <a:t>„Sociálním </a:t>
            </a:r>
            <a:r>
              <a:rPr lang="cs-CZ" dirty="0"/>
              <a:t>družstvem je družstvo, které soustavně vyvíjí obecně prospěšné činnosti směřující na podporu sociální soudržnosti za účelem pracovní a sociální integrace znevýhodněných osob do společnosti s přednostním uspokojováním místních potřeb a využíváním místních zdrojů podle místa sídla a působnosti sociálního družstva, zejména v oblasti vytváření pracovních příležitostí, sociálních služeb a zdravotní péče, vzdělávání, bydlení a trvale udržitelného </a:t>
            </a:r>
            <a:r>
              <a:rPr lang="cs-CZ" dirty="0" smtClean="0"/>
              <a:t>rozvoje“.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5254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veřejná prospěšnost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Veřejná </a:t>
            </a:r>
            <a:r>
              <a:rPr lang="cs-CZ" dirty="0" smtClean="0"/>
              <a:t>prospěšnost (NOZ)</a:t>
            </a:r>
            <a:endParaRPr lang="cs-CZ" dirty="0"/>
          </a:p>
          <a:p>
            <a:r>
              <a:rPr lang="cs-CZ" dirty="0"/>
              <a:t>§ 146</a:t>
            </a:r>
          </a:p>
          <a:p>
            <a:r>
              <a:rPr lang="cs-CZ" dirty="0"/>
              <a:t>Veřejně prospěšná je právnická osoba, jejímž posláním je přispívat v souladu se zakladatelským právním jednáním vlastní činností k dosahování obecného blaha, pokud na rozhodování právnické osoby mají podstatný vliv jen bezúhonné osoby, pokud nabyla majetek z poctivých zdrojů a pokud hospodárně využívá své jmění k veřejně prospěšnému účelu.</a:t>
            </a:r>
            <a:br>
              <a:rPr lang="cs-CZ" dirty="0"/>
            </a:br>
            <a:r>
              <a:rPr lang="cs-CZ" dirty="0"/>
              <a:t>§ 147</a:t>
            </a:r>
          </a:p>
          <a:p>
            <a:r>
              <a:rPr lang="cs-CZ" dirty="0"/>
              <a:t>Veřejně prospěšná právnická osoba má právo na zápis statusu veřejné prospěšnosti do veřejného rejstříku, pokud splní podmínky stanovené jiným právním předpisem.</a:t>
            </a:r>
            <a:br>
              <a:rPr lang="cs-CZ" dirty="0"/>
            </a:br>
            <a:r>
              <a:rPr lang="cs-CZ" dirty="0"/>
              <a:t>§ 148</a:t>
            </a:r>
          </a:p>
          <a:p>
            <a:r>
              <a:rPr lang="cs-CZ" dirty="0"/>
              <a:t>Je-li ve veřejném rejstříku zapsán status veřejné prospěšnosti, vymaže jej ten, kdo veřejný rejstřík vede, pokud se právnická osoba statusu veřejné prospěšnosti vzdá, nebo pokud o jeho odnětí rozhodne soud. Výmazem z veřejného rejstříku status veřejné prospěšnosti zaniká.</a:t>
            </a:r>
            <a:br>
              <a:rPr lang="cs-CZ" dirty="0"/>
            </a:br>
            <a:r>
              <a:rPr lang="cs-CZ" dirty="0"/>
              <a:t>§ 149</a:t>
            </a:r>
          </a:p>
          <a:p>
            <a:r>
              <a:rPr lang="cs-CZ" dirty="0"/>
              <a:t>Soud o odnětí statusu veřejné prospěšnosti rozhodne na návrh osoby, která na tom má právní zájem, nebo i bez návrhu v případě, že právnická osoba přestane splňovat podmínky pro jeho nabytí a nedostatek ani na výzvu soudu v přiměřené lhůtě neodstraní.</a:t>
            </a:r>
            <a:br>
              <a:rPr lang="cs-CZ" dirty="0"/>
            </a:br>
            <a:r>
              <a:rPr lang="cs-CZ" dirty="0"/>
              <a:t>§ 150</a:t>
            </a:r>
          </a:p>
          <a:p>
            <a:r>
              <a:rPr lang="cs-CZ" dirty="0"/>
              <a:t>Jen právnická osoba, jejíž status veřejné prospěšnosti je ve veřejném rejstříku zapsán, má právo uvést ve svém názvu, že je veřejně prospěšná.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4619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Organizace semestru  -rozpis přednášek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"/>
            <a:r>
              <a:rPr lang="cs-CZ" dirty="0" smtClean="0"/>
              <a:t>27.2</a:t>
            </a:r>
            <a:r>
              <a:rPr lang="cs-CZ" dirty="0" smtClean="0"/>
              <a:t>., </a:t>
            </a:r>
            <a:r>
              <a:rPr lang="cs-CZ" dirty="0" smtClean="0"/>
              <a:t>13.3</a:t>
            </a:r>
            <a:r>
              <a:rPr lang="cs-CZ" dirty="0" smtClean="0"/>
              <a:t>., </a:t>
            </a:r>
            <a:r>
              <a:rPr lang="cs-CZ" dirty="0" smtClean="0"/>
              <a:t>27.3</a:t>
            </a:r>
            <a:r>
              <a:rPr lang="cs-CZ" dirty="0" smtClean="0"/>
              <a:t>., </a:t>
            </a:r>
            <a:r>
              <a:rPr lang="cs-CZ" dirty="0" smtClean="0"/>
              <a:t>10.4</a:t>
            </a:r>
            <a:r>
              <a:rPr lang="cs-CZ" dirty="0" smtClean="0"/>
              <a:t>., </a:t>
            </a:r>
            <a:r>
              <a:rPr lang="cs-CZ" dirty="0" smtClean="0">
                <a:solidFill>
                  <a:srgbClr val="FF0000"/>
                </a:solidFill>
              </a:rPr>
              <a:t>24. 4</a:t>
            </a:r>
            <a:r>
              <a:rPr lang="cs-CZ" dirty="0" smtClean="0">
                <a:solidFill>
                  <a:srgbClr val="FF0000"/>
                </a:solidFill>
              </a:rPr>
              <a:t>., </a:t>
            </a:r>
            <a:r>
              <a:rPr lang="cs-CZ" dirty="0" smtClean="0">
                <a:solidFill>
                  <a:srgbClr val="FF0000"/>
                </a:solidFill>
              </a:rPr>
              <a:t>29.5., 12. 6. </a:t>
            </a:r>
            <a:endParaRPr lang="cs-CZ" dirty="0">
              <a:solidFill>
                <a:srgbClr val="FF0000"/>
              </a:solidFill>
            </a:endParaRPr>
          </a:p>
          <a:p>
            <a:pPr fontAlgn="b"/>
            <a:endParaRPr lang="cs-CZ" dirty="0"/>
          </a:p>
          <a:p>
            <a:pPr marL="0" indent="0" fontAlgn="b">
              <a:buNone/>
            </a:pPr>
            <a:r>
              <a:rPr lang="cs-CZ" b="1" dirty="0" smtClean="0"/>
              <a:t>Témata</a:t>
            </a:r>
            <a:endParaRPr lang="cs-CZ" b="1" dirty="0"/>
          </a:p>
          <a:p>
            <a:pPr fontAlgn="b"/>
            <a:endParaRPr lang="cs-CZ" dirty="0"/>
          </a:p>
          <a:p>
            <a:pPr fontAlgn="b"/>
            <a:r>
              <a:rPr lang="cs-CZ" dirty="0" smtClean="0"/>
              <a:t>Subjekty veřejné sociální správy, státní služba, NNO, Financování </a:t>
            </a:r>
            <a:r>
              <a:rPr lang="cs-CZ" dirty="0"/>
              <a:t>sociální </a:t>
            </a:r>
            <a:r>
              <a:rPr lang="cs-CZ" dirty="0" smtClean="0"/>
              <a:t>správy, výkon sociální správy</a:t>
            </a:r>
            <a:endParaRPr lang="cs-CZ" dirty="0"/>
          </a:p>
          <a:p>
            <a:pPr fontAlgn="b"/>
            <a:r>
              <a:rPr lang="cs-CZ" dirty="0" smtClean="0"/>
              <a:t>Správní řízení</a:t>
            </a:r>
            <a:endParaRPr lang="cs-CZ" dirty="0"/>
          </a:p>
          <a:p>
            <a:pPr fontAlgn="b"/>
            <a:r>
              <a:rPr lang="cs-CZ" dirty="0" smtClean="0"/>
              <a:t>Sociálně-právní </a:t>
            </a:r>
            <a:r>
              <a:rPr lang="cs-CZ" dirty="0"/>
              <a:t>ochrana, hmotná nouze</a:t>
            </a:r>
          </a:p>
          <a:p>
            <a:pPr fontAlgn="b"/>
            <a:r>
              <a:rPr lang="cs-CZ" dirty="0" smtClean="0"/>
              <a:t>Správa </a:t>
            </a:r>
            <a:r>
              <a:rPr lang="cs-CZ" dirty="0"/>
              <a:t>zaměstnanosti</a:t>
            </a:r>
          </a:p>
          <a:p>
            <a:pPr fontAlgn="b"/>
            <a:r>
              <a:rPr lang="cs-CZ" dirty="0" smtClean="0"/>
              <a:t>Správa </a:t>
            </a:r>
            <a:r>
              <a:rPr lang="cs-CZ" dirty="0"/>
              <a:t>sociálního pojištění, SSP</a:t>
            </a:r>
          </a:p>
          <a:p>
            <a:pPr fontAlgn="b"/>
            <a:r>
              <a:rPr lang="cs-CZ" dirty="0" smtClean="0"/>
              <a:t>Správa </a:t>
            </a:r>
            <a:r>
              <a:rPr lang="cs-CZ" dirty="0"/>
              <a:t>sociálních služeb</a:t>
            </a:r>
          </a:p>
          <a:p>
            <a:pPr marL="0" indent="0" fontAlgn="b">
              <a:buNone/>
            </a:pPr>
            <a:endParaRPr lang="cs-CZ" dirty="0"/>
          </a:p>
          <a:p>
            <a:pPr marL="0" indent="0" fontAlgn="b">
              <a:buNone/>
            </a:pPr>
            <a:r>
              <a:rPr lang="cs-CZ" dirty="0"/>
              <a:t>1. termín </a:t>
            </a:r>
            <a:r>
              <a:rPr lang="cs-CZ" dirty="0" smtClean="0"/>
              <a:t>testu  - zkouška </a:t>
            </a:r>
            <a:r>
              <a:rPr lang="cs-CZ" dirty="0" smtClean="0"/>
              <a:t>– 24. </a:t>
            </a:r>
            <a:r>
              <a:rPr lang="cs-CZ" dirty="0" smtClean="0"/>
              <a:t>4. </a:t>
            </a:r>
            <a:endParaRPr lang="cs-CZ" dirty="0"/>
          </a:p>
          <a:p>
            <a:pPr marL="0" indent="0" fontAlgn="b">
              <a:buNone/>
            </a:pPr>
            <a:r>
              <a:rPr lang="cs-CZ" dirty="0"/>
              <a:t>2. termín testu/opravný </a:t>
            </a:r>
            <a:r>
              <a:rPr lang="cs-CZ" dirty="0" smtClean="0"/>
              <a:t>termín – zkouška – </a:t>
            </a:r>
            <a:r>
              <a:rPr lang="cs-CZ" dirty="0" smtClean="0"/>
              <a:t>29</a:t>
            </a:r>
            <a:r>
              <a:rPr lang="cs-CZ" dirty="0" smtClean="0"/>
              <a:t>. </a:t>
            </a:r>
            <a:r>
              <a:rPr lang="cs-CZ" dirty="0"/>
              <a:t>5</a:t>
            </a:r>
            <a:r>
              <a:rPr lang="cs-CZ" dirty="0" smtClean="0"/>
              <a:t>. </a:t>
            </a:r>
            <a:endParaRPr lang="cs-CZ" dirty="0" smtClean="0"/>
          </a:p>
          <a:p>
            <a:pPr marL="0" indent="0" fontAlgn="b">
              <a:buNone/>
            </a:pPr>
            <a:r>
              <a:rPr lang="cs-CZ" dirty="0" smtClean="0"/>
              <a:t>3. Termín testu/opravný </a:t>
            </a:r>
            <a:r>
              <a:rPr lang="cs-CZ" dirty="0" smtClean="0"/>
              <a:t>termín – 12. 6.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2674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</a:t>
            </a:r>
            <a:r>
              <a:rPr lang="cs-CZ" dirty="0" smtClean="0"/>
              <a:t>oblasti 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Co jsou to náklady?</a:t>
            </a:r>
          </a:p>
          <a:p>
            <a:r>
              <a:rPr lang="cs-CZ" dirty="0" smtClean="0"/>
              <a:t>Zdroje financování</a:t>
            </a:r>
          </a:p>
          <a:p>
            <a:r>
              <a:rPr lang="cs-CZ" dirty="0" smtClean="0"/>
              <a:t>Způsoby financování </a:t>
            </a:r>
          </a:p>
          <a:p>
            <a:r>
              <a:rPr lang="cs-CZ" dirty="0" smtClean="0"/>
              <a:t>Financování veřejné správy</a:t>
            </a:r>
          </a:p>
          <a:p>
            <a:r>
              <a:rPr lang="cs-CZ" dirty="0" smtClean="0"/>
              <a:t>Principy</a:t>
            </a:r>
          </a:p>
          <a:p>
            <a:r>
              <a:rPr lang="cs-CZ" dirty="0" smtClean="0"/>
              <a:t>Techniky financování</a:t>
            </a:r>
          </a:p>
          <a:p>
            <a:r>
              <a:rPr lang="cs-CZ" dirty="0" smtClean="0"/>
              <a:t>Financování nestátní sociální správy</a:t>
            </a:r>
          </a:p>
          <a:p>
            <a:r>
              <a:rPr lang="cs-CZ" dirty="0" smtClean="0"/>
              <a:t>Zaměstnavatelé a financování</a:t>
            </a:r>
          </a:p>
          <a:p>
            <a:r>
              <a:rPr lang="cs-CZ" dirty="0" smtClean="0"/>
              <a:t>Kontrola financování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67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a vedlejší</a:t>
            </a:r>
          </a:p>
          <a:p>
            <a:r>
              <a:rPr lang="cs-CZ" dirty="0" smtClean="0"/>
              <a:t>Hlavní – činnost spojená s klientem</a:t>
            </a:r>
          </a:p>
          <a:p>
            <a:r>
              <a:rPr lang="cs-CZ" dirty="0" smtClean="0"/>
              <a:t>Vedlejší – režijní </a:t>
            </a:r>
          </a:p>
          <a:p>
            <a:r>
              <a:rPr lang="cs-CZ" dirty="0" smtClean="0"/>
              <a:t>Investiční náklady – do staveb a techniky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0478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Stát</a:t>
            </a:r>
            <a:r>
              <a:rPr lang="cs-CZ" dirty="0" smtClean="0"/>
              <a:t> - daně, poplatky, pokuty, dary, dědictví</a:t>
            </a:r>
          </a:p>
          <a:p>
            <a:endParaRPr lang="cs-CZ" dirty="0"/>
          </a:p>
          <a:p>
            <a:r>
              <a:rPr lang="cs-CZ" b="1" dirty="0" smtClean="0"/>
              <a:t>Veřejná samosprávná korporace</a:t>
            </a:r>
            <a:r>
              <a:rPr lang="cs-CZ" dirty="0" smtClean="0"/>
              <a:t>– státní rozpočet, poplatky, příspěvky, dary, půjčky, dědictví</a:t>
            </a:r>
          </a:p>
          <a:p>
            <a:r>
              <a:rPr lang="cs-CZ" b="1" dirty="0" smtClean="0"/>
              <a:t>Zaměstnavatelé</a:t>
            </a:r>
            <a:r>
              <a:rPr lang="cs-CZ" dirty="0" smtClean="0"/>
              <a:t> – podílí se povinnými příspěvky legislativně zakotvenými</a:t>
            </a:r>
          </a:p>
          <a:p>
            <a:r>
              <a:rPr lang="cs-CZ" b="1" dirty="0" smtClean="0"/>
              <a:t>Občan</a:t>
            </a:r>
            <a:r>
              <a:rPr lang="cs-CZ" dirty="0" smtClean="0"/>
              <a:t> – účastník  pojistné od povinných plátců, princip solidarity, ? Spoluúčast rodinných příslušníků za sociální služby, náklady obce a státu na dofinancování, když ne rodina, dobrovolné příspěvky – nadace... - sponzorství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62156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financování  </a:t>
            </a:r>
            <a:r>
              <a:rPr lang="cs-CZ" dirty="0" smtClean="0"/>
              <a:t>- 3 </a:t>
            </a:r>
            <a:r>
              <a:rPr lang="cs-CZ" dirty="0" smtClean="0"/>
              <a:t>způsoby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Průběžné financování</a:t>
            </a:r>
          </a:p>
          <a:p>
            <a:r>
              <a:rPr lang="cs-CZ" dirty="0" smtClean="0"/>
              <a:t>Spoření</a:t>
            </a:r>
          </a:p>
          <a:p>
            <a:r>
              <a:rPr lang="cs-CZ" dirty="0" smtClean="0"/>
              <a:t>Úlevy  - z daní a poplatků</a:t>
            </a:r>
          </a:p>
          <a:p>
            <a:pPr marL="0" indent="0">
              <a:buNone/>
            </a:pPr>
            <a:r>
              <a:rPr lang="cs-CZ" dirty="0" smtClean="0"/>
              <a:t>Zaměříme se na první 2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řadě zemí je uplatňována kombinace uvedených </a:t>
            </a:r>
            <a:r>
              <a:rPr lang="cs-CZ" dirty="0" smtClean="0"/>
              <a:t>systémů tzv</a:t>
            </a:r>
            <a:r>
              <a:rPr lang="cs-CZ" dirty="0"/>
              <a:t>. </a:t>
            </a:r>
            <a:r>
              <a:rPr lang="cs-CZ" dirty="0" err="1"/>
              <a:t>vícepilířového</a:t>
            </a:r>
            <a:r>
              <a:rPr lang="cs-CZ" dirty="0"/>
              <a:t> </a:t>
            </a:r>
            <a:r>
              <a:rPr lang="cs-CZ" dirty="0" smtClean="0"/>
              <a:t>systému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81379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Průběžné financování - 1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Převody v sociálním prostoru</a:t>
            </a:r>
          </a:p>
          <a:p>
            <a:r>
              <a:rPr lang="cs-CZ" dirty="0" smtClean="0"/>
              <a:t>Příjmy v daném období jsou opět přerozděleny</a:t>
            </a:r>
          </a:p>
          <a:p>
            <a:r>
              <a:rPr lang="cs-CZ" dirty="0" smtClean="0"/>
              <a:t>Jde o běžné příjmy a běžné výdaje</a:t>
            </a:r>
          </a:p>
          <a:p>
            <a:r>
              <a:rPr lang="cs-CZ" dirty="0" smtClean="0"/>
              <a:t>Založeno na mezigeneračním přerozdělování</a:t>
            </a:r>
          </a:p>
          <a:p>
            <a:r>
              <a:rPr lang="cs-CZ" dirty="0" smtClean="0"/>
              <a:t>(př. Zdraví – nemocní, staří – mladí)</a:t>
            </a:r>
          </a:p>
          <a:p>
            <a:r>
              <a:rPr lang="cs-CZ" dirty="0" smtClean="0"/>
              <a:t>!!! Rovnováha mezi příjmy a výdaji systému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61789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Průběžné financování – 2 - 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Hlavní </a:t>
            </a:r>
            <a:r>
              <a:rPr lang="cs-CZ" b="1" dirty="0"/>
              <a:t>příčiny problémů průběžného </a:t>
            </a:r>
            <a:r>
              <a:rPr lang="cs-CZ" dirty="0"/>
              <a:t>systému :</a:t>
            </a:r>
          </a:p>
          <a:p>
            <a:pPr marL="0" indent="0">
              <a:buNone/>
            </a:pPr>
            <a:r>
              <a:rPr lang="cs-CZ" dirty="0"/>
              <a:t>► systém nemotivuje občany k vlastním úsporám na důchod;</a:t>
            </a:r>
          </a:p>
          <a:p>
            <a:pPr marL="0" indent="0">
              <a:buNone/>
            </a:pPr>
            <a:r>
              <a:rPr lang="cs-CZ" dirty="0"/>
              <a:t>► je faktorem ovlivňujícím deficit veřejných rozpočtů;</a:t>
            </a:r>
          </a:p>
          <a:p>
            <a:pPr marL="0" indent="0">
              <a:buNone/>
            </a:pPr>
            <a:r>
              <a:rPr lang="cs-CZ" dirty="0"/>
              <a:t>► nepříznivá ekonomická situace (hospodářská recese a krize) snižuje</a:t>
            </a:r>
          </a:p>
          <a:p>
            <a:pPr marL="0" indent="0">
              <a:buNone/>
            </a:pPr>
            <a:r>
              <a:rPr lang="cs-CZ" dirty="0"/>
              <a:t>zdroje krytí dávek;</a:t>
            </a:r>
          </a:p>
          <a:p>
            <a:pPr marL="0" indent="0">
              <a:buNone/>
            </a:pPr>
            <a:r>
              <a:rPr lang="cs-CZ" dirty="0"/>
              <a:t>► roste počet obyvatel v poproduktivním věku (tzv. stárnutí obyvatel)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► inflace determinuje valorizaci dávek</a:t>
            </a:r>
            <a:r>
              <a:rPr lang="cs-CZ" dirty="0" smtClean="0"/>
              <a:t>;</a:t>
            </a:r>
            <a:endParaRPr lang="cs-CZ" dirty="0"/>
          </a:p>
          <a:p>
            <a:r>
              <a:rPr lang="cs-CZ" dirty="0"/>
              <a:t>► rostou náklady institucí, které poskytují sociální a zdravotní služby,</a:t>
            </a:r>
          </a:p>
          <a:p>
            <a:r>
              <a:rPr lang="cs-CZ" dirty="0"/>
              <a:t>především v důsledku technického a technologického pokroku;</a:t>
            </a:r>
          </a:p>
          <a:p>
            <a:r>
              <a:rPr lang="cs-CZ" dirty="0"/>
              <a:t>► roste tlak na růst povinného pojistného na sociální zabezpečení;</a:t>
            </a:r>
          </a:p>
          <a:p>
            <a:r>
              <a:rPr lang="cs-CZ" dirty="0"/>
              <a:t>► prohlubuje se nízká tvorba pracovních míst;</a:t>
            </a:r>
          </a:p>
          <a:p>
            <a:r>
              <a:rPr lang="cs-CZ" dirty="0"/>
              <a:t>► nízké úspory domácností pro zabezpečení ve stáří;</a:t>
            </a:r>
          </a:p>
          <a:p>
            <a:r>
              <a:rPr lang="cs-CZ" dirty="0"/>
              <a:t>► populismus politických stran.</a:t>
            </a:r>
          </a:p>
        </p:txBody>
      </p:sp>
    </p:spTree>
    <p:extLst>
      <p:ext uri="{BB962C8B-B14F-4D97-AF65-F5344CB8AC3E}">
        <p14:creationId xmlns:p14="http://schemas.microsoft.com/office/powerpoint/2010/main" val="34552420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Fondové 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Příjmy jsou uloženy na účtech a jsou investovány ve prospěch majitele účtu (přerozdělení v sociálním čase) např. z penzijního připojištění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Hlavní </a:t>
            </a:r>
            <a:r>
              <a:rPr lang="cs-CZ" b="1" dirty="0"/>
              <a:t>příčiny problémů fondového </a:t>
            </a:r>
            <a:r>
              <a:rPr lang="cs-CZ" dirty="0"/>
              <a:t>systému jsou :</a:t>
            </a:r>
          </a:p>
          <a:p>
            <a:pPr marL="0" indent="0">
              <a:buNone/>
            </a:pPr>
            <a:r>
              <a:rPr lang="cs-CZ" dirty="0"/>
              <a:t>► defraudace (vytunelování) kapitalizovaných fondů;</a:t>
            </a:r>
          </a:p>
          <a:p>
            <a:pPr marL="0" indent="0">
              <a:buNone/>
            </a:pPr>
            <a:r>
              <a:rPr lang="cs-CZ" dirty="0"/>
              <a:t>► riziko špatného investování;</a:t>
            </a:r>
          </a:p>
          <a:p>
            <a:pPr marL="0" indent="0">
              <a:buNone/>
            </a:pPr>
            <a:r>
              <a:rPr lang="cs-CZ" dirty="0"/>
              <a:t>► znehodnocení úspor inflací;</a:t>
            </a:r>
          </a:p>
          <a:p>
            <a:pPr marL="0" indent="0">
              <a:buNone/>
            </a:pPr>
            <a:r>
              <a:rPr lang="cs-CZ" dirty="0"/>
              <a:t>► vysoké náklady na vytváření rezerv (tzv. správní výdaje);</a:t>
            </a:r>
          </a:p>
          <a:p>
            <a:pPr marL="0" indent="0">
              <a:buNone/>
            </a:pPr>
            <a:r>
              <a:rPr lang="cs-CZ" dirty="0"/>
              <a:t>► vícenáklady na dozor nad hospodařením a intenzita dozoru;</a:t>
            </a:r>
          </a:p>
          <a:p>
            <a:pPr marL="0" indent="0">
              <a:buNone/>
            </a:pPr>
            <a:r>
              <a:rPr lang="cs-CZ" dirty="0"/>
              <a:t>► pozitivním prvkem je posilování odpovědnosti jednotlivce a jeho</a:t>
            </a:r>
          </a:p>
          <a:p>
            <a:pPr marL="0" indent="0">
              <a:buNone/>
            </a:pPr>
            <a:r>
              <a:rPr lang="pt-BR" dirty="0"/>
              <a:t>motivace ke spoření na stáří.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25093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 veřejné sociální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Financuje se redistribucí peněz – základní teze</a:t>
            </a:r>
          </a:p>
          <a:p>
            <a:r>
              <a:rPr lang="cs-CZ" sz="2800" b="1" dirty="0" smtClean="0"/>
              <a:t>Redistribuce v sociálním prostoru</a:t>
            </a:r>
          </a:p>
          <a:p>
            <a:pPr>
              <a:buFontTx/>
              <a:buChar char="-"/>
            </a:pPr>
            <a:r>
              <a:rPr lang="cs-CZ" sz="2800" b="1" dirty="0" smtClean="0"/>
              <a:t>Tj.  mezi osobami </a:t>
            </a:r>
            <a:r>
              <a:rPr lang="cs-CZ" sz="2800" dirty="0" smtClean="0"/>
              <a:t>(aktivní, neaktivní osoby, zaměstnaní – nezaměstnaní…) </a:t>
            </a:r>
          </a:p>
          <a:p>
            <a:pPr>
              <a:buFontTx/>
              <a:buChar char="-"/>
            </a:pPr>
            <a:r>
              <a:rPr lang="cs-CZ" sz="2800" dirty="0" smtClean="0"/>
              <a:t>-nástrojem převodu peněz je stát – zpravidla daně</a:t>
            </a:r>
          </a:p>
          <a:p>
            <a:r>
              <a:rPr lang="cs-CZ" sz="2800" b="1" dirty="0" smtClean="0"/>
              <a:t>Redistribuce v sociálním čase </a:t>
            </a:r>
            <a:r>
              <a:rPr lang="cs-CZ" sz="2800" dirty="0" smtClean="0"/>
              <a:t>– peníze nemění majitele, ale osoba je povinna si je šetřit – povinné pojištění (nedědí se)/spořitelny, fondy (dědí se). </a:t>
            </a:r>
          </a:p>
          <a:p>
            <a:pPr marL="0" indent="0">
              <a:buNone/>
            </a:pPr>
            <a:r>
              <a:rPr lang="cs-CZ" sz="2800" dirty="0" smtClean="0"/>
              <a:t>- Odložená spotřeba v čase – příprava na časy budoucí (dostanu pak za splnění podmínek dávku) + investuji a zhodnocuji na horší časy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1900" dirty="0"/>
          </a:p>
          <a:p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9085208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D</a:t>
            </a:r>
            <a:r>
              <a:rPr lang="cs-CZ" b="1" dirty="0" smtClean="0"/>
              <a:t>aně</a:t>
            </a:r>
            <a:r>
              <a:rPr lang="cs-CZ" dirty="0" smtClean="0"/>
              <a:t> </a:t>
            </a:r>
            <a:r>
              <a:rPr lang="cs-CZ" dirty="0"/>
              <a:t>(vybírá stát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– </a:t>
            </a:r>
            <a:r>
              <a:rPr lang="cs-CZ" dirty="0"/>
              <a:t>přímé (podíl z příjmu + účelové platby – zdravotní</a:t>
            </a:r>
            <a:r>
              <a:rPr lang="cs-CZ" dirty="0" smtClean="0"/>
              <a:t>…) </a:t>
            </a:r>
          </a:p>
          <a:p>
            <a:pPr>
              <a:buFontTx/>
              <a:buChar char="-"/>
            </a:pPr>
            <a:r>
              <a:rPr lang="cs-CZ" dirty="0" smtClean="0"/>
              <a:t>nepřímé </a:t>
            </a:r>
            <a:r>
              <a:rPr lang="cs-CZ" dirty="0"/>
              <a:t>(z činnosti, </a:t>
            </a:r>
            <a:r>
              <a:rPr lang="cs-CZ" b="1" dirty="0"/>
              <a:t>spotřeby a majetku </a:t>
            </a:r>
            <a:r>
              <a:rPr lang="cs-CZ" dirty="0"/>
              <a:t>– auto, prodej, </a:t>
            </a:r>
            <a:r>
              <a:rPr lang="cs-CZ" dirty="0" smtClean="0"/>
              <a:t>dědictví)</a:t>
            </a:r>
          </a:p>
          <a:p>
            <a:r>
              <a:rPr lang="cs-CZ" b="1" dirty="0"/>
              <a:t>P</a:t>
            </a:r>
            <a:r>
              <a:rPr lang="cs-CZ" b="1" dirty="0" smtClean="0"/>
              <a:t>oplatky</a:t>
            </a:r>
            <a:r>
              <a:rPr lang="cs-CZ" dirty="0" smtClean="0"/>
              <a:t> (vybírá stát nebo veřejnoprávní korporace) - správní </a:t>
            </a:r>
            <a:r>
              <a:rPr lang="cs-CZ" dirty="0"/>
              <a:t>poplatky – kolky… + zvířata</a:t>
            </a:r>
            <a:r>
              <a:rPr lang="cs-CZ" dirty="0" smtClean="0"/>
              <a:t>…, mýtné</a:t>
            </a:r>
          </a:p>
          <a:p>
            <a:r>
              <a:rPr lang="cs-CZ" b="1" dirty="0" smtClean="0"/>
              <a:t>Pokuty</a:t>
            </a:r>
            <a:r>
              <a:rPr lang="cs-CZ" dirty="0" smtClean="0"/>
              <a:t> – ukládá veřejný orgán nebo činitel - sankce </a:t>
            </a:r>
            <a:r>
              <a:rPr lang="cs-CZ" dirty="0"/>
              <a:t>za porušení právních předpisů, </a:t>
            </a:r>
            <a:endParaRPr lang="cs-CZ" dirty="0" smtClean="0"/>
          </a:p>
          <a:p>
            <a:r>
              <a:rPr lang="cs-CZ" b="1" dirty="0" smtClean="0"/>
              <a:t>Dary (nutná adresnost a evidence jména dárce – vs. korupce, sponzorství </a:t>
            </a:r>
            <a:r>
              <a:rPr lang="cs-CZ" dirty="0" smtClean="0"/>
              <a:t>a následné odečtení z daňového základu) </a:t>
            </a:r>
            <a:r>
              <a:rPr lang="cs-CZ" dirty="0"/>
              <a:t>a </a:t>
            </a:r>
            <a:r>
              <a:rPr lang="cs-CZ" b="1" dirty="0"/>
              <a:t>dědictví </a:t>
            </a:r>
            <a:r>
              <a:rPr lang="cs-CZ" dirty="0"/>
              <a:t>(zvláštní případ odúmrť – bez dědiců).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63799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Financování ze státního rozpočtu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Rozpočtová </a:t>
            </a:r>
            <a:r>
              <a:rPr lang="cs-CZ" dirty="0"/>
              <a:t>pravidla státu – MF ČR – nyní se sociální správa financuje průběžně – podle stanoveného </a:t>
            </a:r>
            <a:r>
              <a:rPr lang="cs-CZ" dirty="0" smtClean="0"/>
              <a:t>rozpočtu (bilancují s v něm příjmy a výdaje)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Kraje – dostávají ze státní rozpočtu finance na zřizovatelské funkce svých </a:t>
            </a:r>
            <a:r>
              <a:rPr lang="cs-CZ" dirty="0" smtClean="0"/>
              <a:t>zřizovaných sociálních služeb z kapitoly Všeobecná pokladní správa státního rozpočtu </a:t>
            </a:r>
            <a:r>
              <a:rPr lang="cs-CZ" dirty="0"/>
              <a:t>– </a:t>
            </a:r>
            <a:r>
              <a:rPr lang="cs-CZ" dirty="0" smtClean="0"/>
              <a:t>kolik přerozdělí </a:t>
            </a:r>
            <a:r>
              <a:rPr lang="cs-CZ" dirty="0"/>
              <a:t>na jednotlivá zařízení </a:t>
            </a:r>
            <a:r>
              <a:rPr lang="cs-CZ" dirty="0" smtClean="0"/>
              <a:t>je v </a:t>
            </a:r>
            <a:r>
              <a:rPr lang="cs-CZ" dirty="0"/>
              <a:t>samostatné působnosti </a:t>
            </a:r>
            <a:r>
              <a:rPr lang="cs-CZ" dirty="0" smtClean="0"/>
              <a:t>kraje, dotace se nevyúčtovává (jde o účelovou dotaci)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Obce – dotace podle rozměru a velikosti</a:t>
            </a:r>
          </a:p>
        </p:txBody>
      </p:sp>
    </p:spTree>
    <p:extLst>
      <p:ext uri="{BB962C8B-B14F-4D97-AF65-F5344CB8AC3E}">
        <p14:creationId xmlns:p14="http://schemas.microsoft.com/office/powerpoint/2010/main" val="1959538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Povinnosti studenta – předmět sociální správa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Písemný test – </a:t>
            </a:r>
          </a:p>
          <a:p>
            <a:r>
              <a:rPr lang="cs-CZ" dirty="0" smtClean="0"/>
              <a:t>Do …… odevzdat písemnou práci – vytištěnou, na přednášku (není jiné cesty!)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Forma: Úvaha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Téma: Jak sociální správa zasahuje do života člověka</a:t>
            </a:r>
            <a:r>
              <a:rPr lang="cs-CZ" dirty="0" smtClean="0"/>
              <a:t> – popis konkrétního případu, konkrétní informace (např. získané z tisku)</a:t>
            </a:r>
          </a:p>
          <a:p>
            <a:pPr marL="0" indent="0">
              <a:buNone/>
            </a:pPr>
            <a:r>
              <a:rPr lang="cs-CZ" dirty="0" smtClean="0"/>
              <a:t>Další pravidla pro psaní: Nutno označit zdroj, popsat případ + popsat svůj názor a možnost řešení situace</a:t>
            </a:r>
          </a:p>
          <a:p>
            <a:pPr marL="0" indent="0">
              <a:buNone/>
            </a:pPr>
            <a:r>
              <a:rPr lang="cs-CZ" dirty="0" smtClean="0"/>
              <a:t>Rozsah: 3 normostrany</a:t>
            </a:r>
          </a:p>
          <a:p>
            <a:pPr marL="0" indent="0">
              <a:buNone/>
            </a:pPr>
            <a:r>
              <a:rPr lang="cs-CZ" b="1" dirty="0" smtClean="0"/>
              <a:t>Alternativou je vystoupení na přednášce – podle témat přednášek, presentace vlastní odborné praxe (domluva nutná! – možno zpracovat ve skupině)</a:t>
            </a:r>
          </a:p>
        </p:txBody>
      </p:sp>
    </p:spTree>
    <p:extLst>
      <p:ext uri="{BB962C8B-B14F-4D97-AF65-F5344CB8AC3E}">
        <p14:creationId xmlns:p14="http://schemas.microsoft.com/office/powerpoint/2010/main" val="3062233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– 1 SOLIDARITA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Solidarita (dobrovolná + povinná)</a:t>
            </a:r>
            <a:r>
              <a:rPr lang="cs-CZ" dirty="0" smtClean="0"/>
              <a:t> – přerozdělování, filantropie – vzájemnost, pojištění – tj. 3 základní druhy</a:t>
            </a:r>
          </a:p>
          <a:p>
            <a:r>
              <a:rPr lang="cs-CZ" i="1" dirty="0" smtClean="0"/>
              <a:t>Filantropie</a:t>
            </a:r>
            <a:r>
              <a:rPr lang="cs-CZ" dirty="0" smtClean="0"/>
              <a:t> – převod financí, darů jiným subjektům bez zisku</a:t>
            </a:r>
          </a:p>
          <a:p>
            <a:r>
              <a:rPr lang="cs-CZ" i="1" dirty="0" smtClean="0"/>
              <a:t>Vzájemnost </a:t>
            </a:r>
            <a:r>
              <a:rPr lang="cs-CZ" dirty="0" smtClean="0"/>
              <a:t>– dohoda skupiny lidí k pomoci (cechy, spolky)</a:t>
            </a:r>
          </a:p>
          <a:p>
            <a:r>
              <a:rPr lang="cs-CZ" i="1" dirty="0" smtClean="0"/>
              <a:t>Pojištění – </a:t>
            </a:r>
            <a:r>
              <a:rPr lang="cs-CZ" dirty="0" smtClean="0"/>
              <a:t>dobrovolné, povinné, za úplatu ve vymezených případech se poskytne pomoc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22430222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2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Rovnost</a:t>
            </a:r>
            <a:r>
              <a:rPr lang="cs-CZ" dirty="0"/>
              <a:t> – rozdělování (dávky, služby) za stejných podmínek – nediskriminace</a:t>
            </a:r>
          </a:p>
          <a:p>
            <a:r>
              <a:rPr lang="cs-CZ" b="1" dirty="0"/>
              <a:t>Efektivnost</a:t>
            </a:r>
            <a:r>
              <a:rPr lang="cs-CZ" dirty="0"/>
              <a:t> – minimální náklady, maximální užitek</a:t>
            </a:r>
          </a:p>
          <a:p>
            <a:r>
              <a:rPr lang="cs-CZ" b="1" dirty="0"/>
              <a:t>Únosnos</a:t>
            </a:r>
            <a:r>
              <a:rPr lang="cs-CZ" dirty="0"/>
              <a:t>t – možnosti zatížení občanů (daně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79369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Dostupnost</a:t>
            </a:r>
            <a:r>
              <a:rPr lang="cs-CZ" dirty="0"/>
              <a:t> – služeb (peníze nestačí…dostupnost lékaře, školy, sociální služby</a:t>
            </a:r>
            <a:r>
              <a:rPr lang="cs-CZ" dirty="0" smtClean="0"/>
              <a:t>), vliv: finance</a:t>
            </a:r>
            <a:endParaRPr lang="cs-CZ" dirty="0"/>
          </a:p>
          <a:p>
            <a:r>
              <a:rPr lang="cs-CZ" b="1" dirty="0"/>
              <a:t>Subsidiarita</a:t>
            </a:r>
            <a:r>
              <a:rPr lang="cs-CZ" dirty="0"/>
              <a:t> – financování toho, co nelze zajistit jinak (rodina, komunita, obec – tj. jiné zdroje)</a:t>
            </a:r>
          </a:p>
          <a:p>
            <a:pPr marL="0" indent="0">
              <a:buNone/>
            </a:pPr>
            <a:r>
              <a:rPr lang="cs-CZ" i="1" dirty="0" smtClean="0"/>
              <a:t>- Spolufinancování – stát přispěje jen tolik, kolik samotná obec (severské státy)</a:t>
            </a:r>
            <a:endParaRPr lang="cs-CZ" i="1" dirty="0"/>
          </a:p>
          <a:p>
            <a:pPr marL="0" indent="0">
              <a:buNone/>
            </a:pPr>
            <a:r>
              <a:rPr lang="cs-CZ" i="1" dirty="0" smtClean="0"/>
              <a:t>- Grantové financování – financování na základě žádosti obce, další náklady si musí zajistit obce samy (balkánské + severské státy)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0332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Cvičení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Rozdělte se do skupin</a:t>
            </a:r>
          </a:p>
          <a:p>
            <a:r>
              <a:rPr lang="cs-CZ" dirty="0" smtClean="0"/>
              <a:t>Vaším úkolem je co nejpodrobněji popsat z jakých zdrojů jsou financovány v ČR nestátní subjekty</a:t>
            </a:r>
          </a:p>
          <a:p>
            <a:pPr marL="0" indent="0">
              <a:buNone/>
            </a:pPr>
            <a:r>
              <a:rPr lang="cs-CZ" dirty="0" smtClean="0"/>
              <a:t>+ máte-li znalosti z jiných systému v EU či jiných zemích – uveďte</a:t>
            </a:r>
          </a:p>
          <a:p>
            <a:pPr marL="0" indent="0">
              <a:buNone/>
            </a:pPr>
            <a:r>
              <a:rPr lang="cs-CZ" dirty="0" smtClean="0"/>
              <a:t>+ máte-li zkušenosti jako poskytovatel/zaměstnanec poskytovatele sociálních služeb - uveďte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5338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Financování nestátní sociální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Vlastní zdroje (příspěvky členů, dary, sbírky, sponzoři)</a:t>
            </a:r>
          </a:p>
          <a:p>
            <a:r>
              <a:rPr lang="cs-CZ" dirty="0" smtClean="0"/>
              <a:t>Veřejné zdroje – finanční účast státu</a:t>
            </a:r>
          </a:p>
          <a:p>
            <a:pPr marL="0" indent="0">
              <a:buNone/>
            </a:pPr>
            <a:r>
              <a:rPr lang="cs-CZ" dirty="0" smtClean="0"/>
              <a:t>Podpora státu – roční finanční dotace – finance na pomoc druhým</a:t>
            </a:r>
          </a:p>
          <a:p>
            <a:pPr marL="0" indent="0">
              <a:buNone/>
            </a:pPr>
            <a:r>
              <a:rPr lang="cs-CZ" dirty="0" smtClean="0"/>
              <a:t>?? Dotace na „hlavu“</a:t>
            </a:r>
          </a:p>
          <a:p>
            <a:r>
              <a:rPr lang="cs-CZ" dirty="0" smtClean="0"/>
              <a:t>Sponzorství  - veřejné sbírky, </a:t>
            </a:r>
            <a:r>
              <a:rPr lang="cs-CZ" dirty="0" err="1" smtClean="0"/>
              <a:t>fundrasing</a:t>
            </a:r>
            <a:r>
              <a:rPr lang="cs-CZ" dirty="0" smtClean="0"/>
              <a:t>  – žádání o peníze, granty ze soukromých nadací a fondů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0950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Zaměstnavatelé a 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Placení daní a povinného pojistného za zaměstnance, </a:t>
            </a:r>
          </a:p>
          <a:p>
            <a:r>
              <a:rPr lang="cs-CZ" dirty="0" smtClean="0"/>
              <a:t>finanční dary NNO (sponzorství), </a:t>
            </a:r>
          </a:p>
          <a:p>
            <a:r>
              <a:rPr lang="cs-CZ" dirty="0" smtClean="0"/>
              <a:t>ale i vlastní sociální činnosti zaměstnavatele!</a:t>
            </a:r>
          </a:p>
        </p:txBody>
      </p:sp>
    </p:spTree>
    <p:extLst>
      <p:ext uri="{BB962C8B-B14F-4D97-AF65-F5344CB8AC3E}">
        <p14:creationId xmlns:p14="http://schemas.microsoft.com/office/powerpoint/2010/main" val="20335186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Zaměstnavatelé a 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Finanční motivace zaměstnanců – zdravotní péče, podpora zájmových aktivit, zdokonalování pracovního prostředí, rozvoj pracovních sil, apod.</a:t>
            </a:r>
          </a:p>
          <a:p>
            <a:r>
              <a:rPr lang="cs-CZ" dirty="0"/>
              <a:t>Péče o zaměstnance – nepřímé odměňování – výhody, slevy, požitky – strava, doprava, dovolená, pružná pracovní doba, dny volna…</a:t>
            </a:r>
          </a:p>
          <a:p>
            <a:r>
              <a:rPr lang="cs-CZ" dirty="0"/>
              <a:t>Podniková sociální politika – </a:t>
            </a:r>
            <a:r>
              <a:rPr lang="cs-CZ" i="1" dirty="0"/>
              <a:t>preventivní</a:t>
            </a:r>
            <a:r>
              <a:rPr lang="cs-CZ" dirty="0"/>
              <a:t> (úrazy, nemoci, ale i </a:t>
            </a:r>
            <a:r>
              <a:rPr lang="cs-CZ" dirty="0" err="1"/>
              <a:t>flukturace</a:t>
            </a:r>
            <a:r>
              <a:rPr lang="cs-CZ" dirty="0"/>
              <a:t>), </a:t>
            </a:r>
            <a:r>
              <a:rPr lang="cs-CZ" i="1" dirty="0"/>
              <a:t>stimulační</a:t>
            </a:r>
            <a:r>
              <a:rPr lang="cs-CZ" dirty="0"/>
              <a:t> (bezpečnost, pružná pracovní doba, regenerace, zajištění stáří), </a:t>
            </a:r>
            <a:r>
              <a:rPr lang="cs-CZ" i="1" dirty="0"/>
              <a:t>charitativní </a:t>
            </a:r>
            <a:r>
              <a:rPr lang="cs-CZ" dirty="0"/>
              <a:t>(matky, riziková práce, pomoc specifickým skupinám)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84868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 a sociální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Může realizovat sociální činnost i jeden občan </a:t>
            </a:r>
          </a:p>
          <a:p>
            <a:pPr marL="514350" indent="-514350">
              <a:buAutoNum type="alphaLcParenR"/>
            </a:pPr>
            <a:r>
              <a:rPr lang="cs-CZ" dirty="0" smtClean="0"/>
              <a:t>Osobní podpora (sponzoring) </a:t>
            </a:r>
          </a:p>
          <a:p>
            <a:pPr marL="514350" indent="-514350">
              <a:buAutoNum type="alphaLcParenR"/>
            </a:pPr>
            <a:r>
              <a:rPr lang="cs-CZ" dirty="0" smtClean="0"/>
              <a:t>Adresát dotace od státu – hrazeny náklady na služby, příspěvek na péči, apod.</a:t>
            </a:r>
          </a:p>
          <a:p>
            <a:pPr marL="514350" indent="-514350">
              <a:buAutoNum type="alphaLcParenR"/>
            </a:pPr>
            <a:r>
              <a:rPr lang="cs-CZ" dirty="0" smtClean="0"/>
              <a:t>Organizace služeb  - podnikatelská či </a:t>
            </a:r>
            <a:r>
              <a:rPr lang="cs-CZ" smtClean="0"/>
              <a:t>nepodnikatelská činnost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4262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 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Kontrola ze strany státu</a:t>
            </a:r>
          </a:p>
          <a:p>
            <a:pPr>
              <a:buFontTx/>
              <a:buChar char="-"/>
            </a:pPr>
            <a:r>
              <a:rPr lang="cs-CZ" dirty="0" smtClean="0"/>
              <a:t>Dohled nad dodržováním zákona</a:t>
            </a:r>
          </a:p>
          <a:p>
            <a:pPr>
              <a:buFontTx/>
              <a:buChar char="-"/>
            </a:pPr>
            <a:r>
              <a:rPr lang="cs-CZ" dirty="0" smtClean="0"/>
              <a:t>Kontrola veřejných financí</a:t>
            </a:r>
          </a:p>
          <a:p>
            <a:pPr>
              <a:buFontTx/>
              <a:buChar char="-"/>
            </a:pPr>
            <a:r>
              <a:rPr lang="cs-CZ" dirty="0" smtClean="0"/>
              <a:t>Zákon o finanční kontrole č. 320/2001 Sb.</a:t>
            </a:r>
          </a:p>
          <a:p>
            <a:r>
              <a:rPr lang="cs-CZ" dirty="0" smtClean="0"/>
              <a:t>Kontrola ze strany organizace</a:t>
            </a:r>
          </a:p>
          <a:p>
            <a:pPr>
              <a:buFontTx/>
              <a:buChar char="-"/>
            </a:pPr>
            <a:r>
              <a:rPr lang="cs-CZ" dirty="0" smtClean="0"/>
              <a:t>Průběžné transparentní financování</a:t>
            </a:r>
          </a:p>
          <a:p>
            <a:pPr>
              <a:buFontTx/>
              <a:buChar char="-"/>
            </a:pPr>
            <a:r>
              <a:rPr lang="cs-CZ" dirty="0" smtClean="0"/>
              <a:t>Průběžná kontrola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4903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sociální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Poradní orgány Poslanecké sněmovny a Senátu</a:t>
            </a:r>
          </a:p>
          <a:p>
            <a:r>
              <a:rPr lang="cs-CZ" dirty="0" smtClean="0"/>
              <a:t>Poradní orgány při Úřadu vlády</a:t>
            </a:r>
          </a:p>
          <a:p>
            <a:r>
              <a:rPr lang="cs-CZ" dirty="0" smtClean="0"/>
              <a:t>Ústřední orgány vlády – ministerstva</a:t>
            </a:r>
          </a:p>
          <a:p>
            <a:r>
              <a:rPr lang="cs-CZ" dirty="0" smtClean="0"/>
              <a:t>MPSV</a:t>
            </a:r>
          </a:p>
          <a:p>
            <a:r>
              <a:rPr lang="cs-CZ" dirty="0" smtClean="0"/>
              <a:t>MV, MZ, </a:t>
            </a:r>
            <a:r>
              <a:rPr lang="cs-CZ" dirty="0" err="1" smtClean="0"/>
              <a:t>MŠMTv</a:t>
            </a:r>
            <a:r>
              <a:rPr lang="cs-CZ" dirty="0" smtClean="0"/>
              <a:t>, MSP, MMR, MD, MF</a:t>
            </a:r>
          </a:p>
          <a:p>
            <a:r>
              <a:rPr lang="cs-CZ" dirty="0" smtClean="0"/>
              <a:t>Kraje a KÚ, Hlavní město Praha, Obce a obecní úřady (obec v samostatné působnosti, obecní úřad v přenesené působnosti, obecní úřad obce s rozšířenou působností</a:t>
            </a:r>
          </a:p>
          <a:p>
            <a:r>
              <a:rPr lang="cs-CZ" dirty="0" smtClean="0"/>
              <a:t>Profesní komory</a:t>
            </a:r>
          </a:p>
        </p:txBody>
      </p:sp>
    </p:spTree>
    <p:extLst>
      <p:ext uri="{BB962C8B-B14F-4D97-AF65-F5344CB8AC3E}">
        <p14:creationId xmlns:p14="http://schemas.microsoft.com/office/powerpoint/2010/main" val="732231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Poradní orgány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a) PS, Senátu - </a:t>
            </a:r>
            <a:r>
              <a:rPr lang="cs-CZ" b="1" dirty="0"/>
              <a:t>Stálá komise pro rodinu, rovné </a:t>
            </a:r>
            <a:r>
              <a:rPr lang="cs-CZ" b="1" dirty="0" smtClean="0"/>
              <a:t>příležitosti </a:t>
            </a:r>
            <a:r>
              <a:rPr lang="cs-CZ" b="1" dirty="0"/>
              <a:t>a národnostní </a:t>
            </a:r>
            <a:r>
              <a:rPr lang="cs-CZ" b="1" dirty="0" smtClean="0"/>
              <a:t>menšiny, Výbor pro sociální politiku, Senát – Výbor pro zdravotnictví a sociální politiku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b) Vlády</a:t>
            </a:r>
          </a:p>
          <a:p>
            <a:pPr marL="0" indent="0">
              <a:buNone/>
            </a:pPr>
            <a:r>
              <a:rPr lang="cs-CZ" u="sng" dirty="0">
                <a:hlinkClick r:id="rId2"/>
              </a:rPr>
              <a:t>Rada </a:t>
            </a:r>
            <a:r>
              <a:rPr lang="cs-CZ" u="sng" dirty="0">
                <a:hlinkClick r:id="rId2"/>
              </a:rPr>
              <a:t>vlády pro záležitosti romské menšiny</a:t>
            </a:r>
            <a:endParaRPr lang="cs-CZ" u="sng" dirty="0"/>
          </a:p>
          <a:p>
            <a:pPr marL="0" indent="0">
              <a:buNone/>
            </a:pPr>
            <a:r>
              <a:rPr lang="cs-CZ" u="sng" dirty="0">
                <a:hlinkClick r:id="rId3"/>
              </a:rPr>
              <a:t>Rada vlády pro lidská práva</a:t>
            </a:r>
            <a:endParaRPr lang="cs-CZ" u="sng" dirty="0"/>
          </a:p>
          <a:p>
            <a:pPr marL="0" indent="0">
              <a:buNone/>
            </a:pPr>
            <a:r>
              <a:rPr lang="cs-CZ" u="sng" dirty="0">
                <a:hlinkClick r:id="rId4"/>
              </a:rPr>
              <a:t>Rada vlády pro rovné příležitosti žen a mužů</a:t>
            </a:r>
            <a:endParaRPr lang="cs-CZ" u="sng" dirty="0"/>
          </a:p>
          <a:p>
            <a:pPr marL="0" indent="0">
              <a:buNone/>
            </a:pPr>
            <a:r>
              <a:rPr lang="cs-CZ" u="sng" dirty="0">
                <a:hlinkClick r:id="rId5"/>
              </a:rPr>
              <a:t>Rada vlády pro národnostní menšiny</a:t>
            </a:r>
            <a:endParaRPr lang="cs-CZ" u="sng" dirty="0"/>
          </a:p>
          <a:p>
            <a:pPr marL="0" indent="0">
              <a:buNone/>
            </a:pPr>
            <a:r>
              <a:rPr lang="cs-CZ" u="sng" dirty="0">
                <a:hlinkClick r:id="rId6"/>
              </a:rPr>
              <a:t>Rada vlády pro nestátní neziskové organizace</a:t>
            </a:r>
            <a:endParaRPr lang="cs-CZ" u="sng" dirty="0"/>
          </a:p>
          <a:p>
            <a:pPr marL="0" indent="0">
              <a:buNone/>
            </a:pPr>
            <a:r>
              <a:rPr lang="cs-CZ" u="sng" dirty="0">
                <a:hlinkClick r:id="rId7"/>
              </a:rPr>
              <a:t>Rada </a:t>
            </a:r>
            <a:r>
              <a:rPr lang="cs-CZ" u="sng" dirty="0">
                <a:hlinkClick r:id="rId7"/>
              </a:rPr>
              <a:t>vlády pro koordinaci protidrogové politiky</a:t>
            </a:r>
            <a:endParaRPr lang="cs-CZ" u="sng" dirty="0"/>
          </a:p>
          <a:p>
            <a:pPr marL="0" indent="0">
              <a:buNone/>
            </a:pPr>
            <a:r>
              <a:rPr lang="cs-CZ" u="sng" dirty="0">
                <a:hlinkClick r:id="rId8"/>
              </a:rPr>
              <a:t>Vládní výbor pro zdravotně postižené občany</a:t>
            </a:r>
            <a:endParaRPr lang="cs-CZ" u="sng" dirty="0"/>
          </a:p>
          <a:p>
            <a:pPr marL="0" indent="0">
              <a:buNone/>
            </a:pPr>
            <a:r>
              <a:rPr lang="cs-CZ" u="sng" dirty="0">
                <a:hlinkClick r:id="rId9"/>
              </a:rPr>
              <a:t>Zmocněnec vlády pro lidská práva </a:t>
            </a:r>
            <a:endParaRPr lang="cs-CZ" u="sng" dirty="0" smtClean="0"/>
          </a:p>
          <a:p>
            <a:pPr marL="0" indent="0">
              <a:buNone/>
            </a:pPr>
            <a:r>
              <a:rPr lang="cs-CZ" u="sng" dirty="0" smtClean="0"/>
              <a:t>Rada hospodářské a sociální dohody</a:t>
            </a:r>
            <a:endParaRPr lang="cs-CZ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3788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Ústřední orgány vlády - MPSV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sz="3800" dirty="0" smtClean="0"/>
              <a:t>MPSV (od r. 1990), 2/1969 Sb., - kompetenční zákon + další relevantní zákony (SPOD, zaměstnanost, inspekce práce, hmotná nouze, apod.)</a:t>
            </a:r>
          </a:p>
          <a:p>
            <a:r>
              <a:rPr lang="cs-CZ" sz="3800" dirty="0"/>
              <a:t>K</a:t>
            </a:r>
            <a:r>
              <a:rPr lang="cs-CZ" sz="3800" dirty="0" smtClean="0"/>
              <a:t>ompetence MPSV </a:t>
            </a:r>
          </a:p>
          <a:p>
            <a:pPr>
              <a:buFontTx/>
              <a:buChar char="-"/>
            </a:pPr>
            <a:r>
              <a:rPr lang="cs-CZ" sz="4000" b="1" dirty="0" smtClean="0"/>
              <a:t>sociální </a:t>
            </a:r>
            <a:r>
              <a:rPr lang="cs-CZ" sz="4000" b="1" dirty="0"/>
              <a:t>politika</a:t>
            </a:r>
            <a:r>
              <a:rPr lang="cs-CZ" sz="4000" dirty="0"/>
              <a:t> (problematika zdravotně postižených, sociální služby, sociální dávky, rodinná politika apod.), </a:t>
            </a:r>
            <a:endParaRPr lang="cs-CZ" sz="4000" dirty="0" smtClean="0"/>
          </a:p>
          <a:p>
            <a:pPr>
              <a:buFontTx/>
              <a:buChar char="-"/>
            </a:pPr>
            <a:r>
              <a:rPr lang="cs-CZ" sz="4000" b="1" dirty="0" smtClean="0"/>
              <a:t>sociální </a:t>
            </a:r>
            <a:r>
              <a:rPr lang="cs-CZ" sz="4000" b="1" dirty="0"/>
              <a:t>pojištění</a:t>
            </a:r>
            <a:r>
              <a:rPr lang="cs-CZ" sz="4000" dirty="0"/>
              <a:t> (důchody, nemocenské, apod.), </a:t>
            </a:r>
            <a:endParaRPr lang="cs-CZ" sz="4000" dirty="0" smtClean="0"/>
          </a:p>
          <a:p>
            <a:pPr>
              <a:buFontTx/>
              <a:buChar char="-"/>
            </a:pPr>
            <a:r>
              <a:rPr lang="cs-CZ" sz="4000" b="1" dirty="0" smtClean="0"/>
              <a:t>oblast </a:t>
            </a:r>
            <a:r>
              <a:rPr lang="cs-CZ" sz="4000" b="1" dirty="0"/>
              <a:t>zaměstnanosti</a:t>
            </a:r>
            <a:r>
              <a:rPr lang="cs-CZ" sz="4000" dirty="0"/>
              <a:t> (trh práce, podpora zaměstnanosti, zahraniční zaměstnanost apod.), </a:t>
            </a:r>
            <a:r>
              <a:rPr lang="cs-CZ" sz="4000" b="1" dirty="0"/>
              <a:t>pracovněprávní legislativa, bezpečnost a ochrana zdraví při práci, rovné příležitosti pro ženy a muže</a:t>
            </a:r>
            <a:r>
              <a:rPr lang="cs-CZ" sz="4000" dirty="0"/>
              <a:t> (genderová problematika), </a:t>
            </a:r>
            <a:endParaRPr lang="cs-CZ" sz="4000" dirty="0" smtClean="0"/>
          </a:p>
          <a:p>
            <a:pPr>
              <a:buFontTx/>
              <a:buChar char="-"/>
            </a:pPr>
            <a:r>
              <a:rPr lang="cs-CZ" sz="4000" b="1" dirty="0" smtClean="0"/>
              <a:t>migrace </a:t>
            </a:r>
            <a:r>
              <a:rPr lang="cs-CZ" sz="4000" b="1" dirty="0"/>
              <a:t>a integrace cizinců, evropská integrace a oblast čerpání finanční pomoci z fondů Evropské unie</a:t>
            </a:r>
            <a:r>
              <a:rPr lang="cs-CZ" sz="4000" dirty="0"/>
              <a:t> (EU</a:t>
            </a:r>
            <a:r>
              <a:rPr lang="cs-CZ" sz="4000" dirty="0" smtClean="0"/>
              <a:t>).</a:t>
            </a:r>
          </a:p>
          <a:p>
            <a:pPr marL="0" indent="0">
              <a:buNone/>
            </a:pPr>
            <a:endParaRPr lang="cs-CZ" sz="4000" dirty="0"/>
          </a:p>
          <a:p>
            <a:r>
              <a:rPr lang="cs-CZ" sz="4000" dirty="0"/>
              <a:t>Mezi organizace podřízené MPSV patří </a:t>
            </a:r>
            <a:r>
              <a:rPr lang="cs-CZ" sz="4000" b="1" dirty="0"/>
              <a:t>Úřad práce ČR</a:t>
            </a:r>
            <a:r>
              <a:rPr lang="cs-CZ" sz="4000" dirty="0"/>
              <a:t> (ÚP ČR), </a:t>
            </a:r>
            <a:r>
              <a:rPr lang="cs-CZ" sz="4000" b="1" dirty="0"/>
              <a:t>Česká správa sociálního zabezpečení</a:t>
            </a:r>
            <a:r>
              <a:rPr lang="cs-CZ" sz="4000" dirty="0"/>
              <a:t> (ČSSZ), </a:t>
            </a:r>
            <a:r>
              <a:rPr lang="cs-CZ" sz="4000" b="1" dirty="0"/>
              <a:t>Státní úřad inspekce práce</a:t>
            </a:r>
            <a:r>
              <a:rPr lang="cs-CZ" sz="4000" dirty="0"/>
              <a:t> (SÚIP) a </a:t>
            </a:r>
            <a:r>
              <a:rPr lang="cs-CZ" sz="4000" b="1" dirty="0"/>
              <a:t>Úřad pro mezinárodněprávní ochranu dětí</a:t>
            </a:r>
            <a:r>
              <a:rPr lang="cs-CZ" sz="4000" dirty="0"/>
              <a:t> (ÚMPOD).</a:t>
            </a:r>
          </a:p>
          <a:p>
            <a:r>
              <a:rPr lang="cs-CZ" sz="4000" dirty="0"/>
              <a:t>MPSV je </a:t>
            </a:r>
            <a:r>
              <a:rPr lang="cs-CZ" sz="4000" b="1" dirty="0"/>
              <a:t>zřizovatelem </a:t>
            </a:r>
            <a:r>
              <a:rPr lang="cs-CZ" sz="4000" b="1" dirty="0" smtClean="0"/>
              <a:t>5 zařízení sociální </a:t>
            </a:r>
            <a:r>
              <a:rPr lang="cs-CZ" sz="4000" b="1" dirty="0"/>
              <a:t>péče</a:t>
            </a:r>
            <a:r>
              <a:rPr lang="cs-CZ" sz="4000" dirty="0"/>
              <a:t> </a:t>
            </a:r>
            <a:r>
              <a:rPr lang="cs-CZ" sz="4000" dirty="0" smtClean="0"/>
              <a:t>. Dále </a:t>
            </a:r>
            <a:r>
              <a:rPr lang="cs-CZ" sz="4000" dirty="0"/>
              <a:t>je zřizovatelem Výzkumného ústavu práce a sociálních věcí (VÚPSV), Výzkumného ústavu bezpečnosti práce (VÚBP), Technické inspekce České republiky (TI ČR) a Fondu dalšího vzdělávání (FDV).</a:t>
            </a:r>
          </a:p>
          <a:p>
            <a:r>
              <a:rPr lang="cs-CZ" sz="4000" dirty="0"/>
              <a:t>V lednu 2014 resort zaměstnával 21 tisíc lidí a služby veřejnosti poskytoval prostřednictvím poboček svých specializovaných úřadů, které sídlí minimálně v každém okresním městě.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162106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ministerstva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MV – vnitřní věci, evidence obyvatel, rodných čísel, občanských průkazů, uprchlíci a azylanti, sociální zabezpečení  a oblast vnitřní správy (pro Policii ČR, Hasičský záchranný sbor a další bezpečnostní sbory a služby)</a:t>
            </a:r>
          </a:p>
          <a:p>
            <a:pPr marL="0" indent="0">
              <a:buNone/>
            </a:pPr>
            <a:r>
              <a:rPr lang="cs-CZ" dirty="0" smtClean="0"/>
              <a:t>MZ ČR – zdravotní péče a ochrana zdraví</a:t>
            </a:r>
          </a:p>
          <a:p>
            <a:pPr marL="0" indent="0">
              <a:buNone/>
            </a:pPr>
            <a:r>
              <a:rPr lang="cs-CZ" dirty="0" err="1" smtClean="0"/>
              <a:t>MŠMTv</a:t>
            </a:r>
            <a:r>
              <a:rPr lang="cs-CZ" dirty="0" smtClean="0"/>
              <a:t> – školní zařízení, školská zařízení, integrace cizinců a azylantů, multikulturní výchova, speciální vzdělávací potřeby, celoživotní vzdělávání, ústavní a ochranná výchova</a:t>
            </a:r>
          </a:p>
          <a:p>
            <a:pPr marL="0" indent="0">
              <a:buNone/>
            </a:pPr>
            <a:r>
              <a:rPr lang="cs-CZ" dirty="0" smtClean="0"/>
              <a:t>MSP – soudy, státní zastupitelství</a:t>
            </a:r>
          </a:p>
          <a:p>
            <a:pPr marL="0" indent="0">
              <a:buNone/>
            </a:pPr>
            <a:r>
              <a:rPr lang="cs-CZ" dirty="0" smtClean="0"/>
              <a:t>MMR – bydlení (s MPSV sociální bydlení)</a:t>
            </a:r>
          </a:p>
          <a:p>
            <a:pPr marL="0" indent="0">
              <a:buNone/>
            </a:pPr>
            <a:r>
              <a:rPr lang="cs-CZ" dirty="0" smtClean="0"/>
              <a:t>MD ČR – přístupnost pro osoby s omezenou pohyblivostí a orientací v dopravě, snížené tarify…</a:t>
            </a:r>
          </a:p>
          <a:p>
            <a:pPr marL="0" indent="0">
              <a:buNone/>
            </a:pPr>
            <a:r>
              <a:rPr lang="cs-CZ" dirty="0" smtClean="0"/>
              <a:t>MF ČR – regulace cen a dotace, správa státního rozpočtu</a:t>
            </a:r>
          </a:p>
        </p:txBody>
      </p:sp>
    </p:spTree>
    <p:extLst>
      <p:ext uri="{BB962C8B-B14F-4D97-AF65-F5344CB8AC3E}">
        <p14:creationId xmlns:p14="http://schemas.microsoft.com/office/powerpoint/2010/main" val="660350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Kraje a KÚ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129/2000 Sb., o krajích</a:t>
            </a:r>
          </a:p>
          <a:p>
            <a:r>
              <a:rPr lang="cs-CZ" dirty="0" smtClean="0"/>
              <a:t>Znak a vlajku, samostatně spravován zastupitelstvem, radou kraje, hejtmanem kraje, krajským úřadem.</a:t>
            </a:r>
          </a:p>
          <a:p>
            <a:r>
              <a:rPr lang="cs-CZ" dirty="0" smtClean="0"/>
              <a:t>Samostatná působnost krajského úřadu (zřizovatelské kompetence, vyhlášky, návrhy zákonů…)</a:t>
            </a:r>
          </a:p>
          <a:p>
            <a:r>
              <a:rPr lang="cs-CZ" dirty="0" smtClean="0"/>
              <a:t>Přenesená působnost krajského úřadu (výkon státní správy  -registrace poskytovatelů, vede správní delikty, metodická podpora obcí, kontrola přenesené působnosti obce)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3640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Obce a obecní úřady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128/2000 Sb., o obcích</a:t>
            </a:r>
          </a:p>
          <a:p>
            <a:r>
              <a:rPr lang="cs-CZ" dirty="0" smtClean="0"/>
              <a:t>Obce v samostatné působnosti – podmínky pro poskytování sociálních služeb, komunitní plánování, zřizování sociálních služeb (DS, pečovatelské služby – finanční podpora)</a:t>
            </a:r>
          </a:p>
          <a:p>
            <a:r>
              <a:rPr lang="cs-CZ" dirty="0" smtClean="0"/>
              <a:t>OÚ v přenesené působnosti – státní správa pro spádové obce, cca 400, sociální práce</a:t>
            </a:r>
          </a:p>
          <a:p>
            <a:r>
              <a:rPr lang="cs-CZ" dirty="0" smtClean="0"/>
              <a:t>OÚ obce s rozšířenou působnosti – rozsah působnosti cca. Bývalé okresy.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79431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22290</TotalTime>
  <Words>2472</Words>
  <Application>Microsoft Office PowerPoint</Application>
  <PresentationFormat>Předvádění na obrazovce (4:3)</PresentationFormat>
  <Paragraphs>261</Paragraphs>
  <Slides>38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Motiv systému Office</vt:lpstr>
      <vt:lpstr>Letní semestr  - 1  Sociální správa  </vt:lpstr>
      <vt:lpstr>Organizace semestru  -rozpis přednášek</vt:lpstr>
      <vt:lpstr>Povinnosti studenta – předmět sociální správa 2</vt:lpstr>
      <vt:lpstr>Subjekty sociální správy</vt:lpstr>
      <vt:lpstr>Poradní orgány</vt:lpstr>
      <vt:lpstr>Ústřední orgány vlády - MPSV</vt:lpstr>
      <vt:lpstr>Další ministerstva</vt:lpstr>
      <vt:lpstr>Kraje a KÚ</vt:lpstr>
      <vt:lpstr>Obce a obecní úřady</vt:lpstr>
      <vt:lpstr>Profesní komory</vt:lpstr>
      <vt:lpstr>Státní služba</vt:lpstr>
      <vt:lpstr>NNO a jejich význam v sociální správě</vt:lpstr>
      <vt:lpstr>NNO</vt:lpstr>
      <vt:lpstr>Spolky </vt:lpstr>
      <vt:lpstr>Ústav</vt:lpstr>
      <vt:lpstr>Nadace</vt:lpstr>
      <vt:lpstr>Nadační fond</vt:lpstr>
      <vt:lpstr>Sociální družstvo</vt:lpstr>
      <vt:lpstr>Pojem veřejná prospěšnost</vt:lpstr>
      <vt:lpstr>Základní oblasti financování</vt:lpstr>
      <vt:lpstr>Náklady</vt:lpstr>
      <vt:lpstr>Zdroje financování</vt:lpstr>
      <vt:lpstr>Způsoby financování  - 3 způsoby</vt:lpstr>
      <vt:lpstr>Průběžné financování - 1</vt:lpstr>
      <vt:lpstr>Průběžné financování – 2 - problémy</vt:lpstr>
      <vt:lpstr>Fondové financování</vt:lpstr>
      <vt:lpstr>Financování veřejné sociální správy</vt:lpstr>
      <vt:lpstr>Zdroje</vt:lpstr>
      <vt:lpstr>Financování ze státního rozpočtu </vt:lpstr>
      <vt:lpstr>Principy – 1 SOLIDARITA</vt:lpstr>
      <vt:lpstr>Principy 2 </vt:lpstr>
      <vt:lpstr>Principy 3</vt:lpstr>
      <vt:lpstr>Cvičení</vt:lpstr>
      <vt:lpstr>Financování nestátní sociální správy</vt:lpstr>
      <vt:lpstr>Zaměstnavatelé a financování</vt:lpstr>
      <vt:lpstr>Zaměstnavatelé a financování</vt:lpstr>
      <vt:lpstr>Občan a sociální činnost</vt:lpstr>
      <vt:lpstr>Kontrola financování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Financování sociální správy</dc:title>
  <dc:creator>HoleckovaM</dc:creator>
  <cp:lastModifiedBy>HoleckovaM</cp:lastModifiedBy>
  <cp:revision>42</cp:revision>
  <cp:lastPrinted>2014-02-26T13:09:48Z</cp:lastPrinted>
  <dcterms:created xsi:type="dcterms:W3CDTF">2013-02-24T11:42:12Z</dcterms:created>
  <dcterms:modified xsi:type="dcterms:W3CDTF">2015-02-25T19:48:57Z</dcterms:modified>
</cp:coreProperties>
</file>