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D10A-ABD6-48B9-A7C0-C6224A08153D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1D1-AD79-4E58-820D-064E7040F68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Sociální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/>
              <a:t>01 ÚVOD DO SOCIÁLNÍ POLITIKY, OBJEKTY A SUBJEKTY SOCIÁLNÍ POLTIKY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oblasti……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- sociální zabezpečení,</a:t>
            </a:r>
          </a:p>
          <a:p>
            <a:pPr>
              <a:buNone/>
            </a:pPr>
            <a:r>
              <a:rPr lang="cs-CZ" dirty="0"/>
              <a:t>- zdravotní politika,</a:t>
            </a:r>
          </a:p>
          <a:p>
            <a:pPr>
              <a:buNone/>
            </a:pPr>
            <a:r>
              <a:rPr lang="cs-CZ" dirty="0"/>
              <a:t>- sociální služby,</a:t>
            </a:r>
          </a:p>
          <a:p>
            <a:pPr>
              <a:buNone/>
            </a:pPr>
            <a:r>
              <a:rPr lang="cs-CZ" dirty="0"/>
              <a:t>- vzdělávací politika,</a:t>
            </a:r>
          </a:p>
          <a:p>
            <a:pPr>
              <a:buNone/>
            </a:pPr>
            <a:r>
              <a:rPr lang="cs-CZ" dirty="0"/>
              <a:t>- politika zaměstnanosti,</a:t>
            </a:r>
          </a:p>
          <a:p>
            <a:pPr>
              <a:buNone/>
            </a:pPr>
            <a:r>
              <a:rPr lang="cs-CZ" dirty="0"/>
              <a:t>- </a:t>
            </a:r>
            <a:r>
              <a:rPr lang="cs-CZ" dirty="0" smtClean="0"/>
              <a:t>bydlení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   Ve </a:t>
            </a:r>
            <a:r>
              <a:rPr lang="cs-CZ" b="1" dirty="0"/>
              <a:t>všech těchto klíčových oblastech figurují určité </a:t>
            </a:r>
            <a:r>
              <a:rPr lang="cs-CZ" b="1" dirty="0">
                <a:solidFill>
                  <a:srgbClr val="FF0000"/>
                </a:solidFill>
              </a:rPr>
              <a:t>subjekty</a:t>
            </a:r>
            <a:r>
              <a:rPr lang="cs-CZ" b="1" dirty="0"/>
              <a:t> a určité </a:t>
            </a:r>
            <a:r>
              <a:rPr lang="cs-CZ" b="1" dirty="0">
                <a:solidFill>
                  <a:srgbClr val="FF0000"/>
                </a:solidFill>
              </a:rPr>
              <a:t>objekty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Subjekty </a:t>
            </a:r>
            <a:r>
              <a:rPr lang="cs-CZ" b="1" dirty="0" smtClean="0"/>
              <a:t>sociální </a:t>
            </a:r>
            <a:r>
              <a:rPr lang="cs-CZ" b="1" dirty="0"/>
              <a:t>politiky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Subjekt</a:t>
            </a:r>
            <a:r>
              <a:rPr lang="cs-CZ" dirty="0" smtClean="0"/>
              <a:t> </a:t>
            </a:r>
            <a:r>
              <a:rPr lang="cs-CZ" dirty="0"/>
              <a:t>je ten, kdo </a:t>
            </a:r>
            <a:r>
              <a:rPr lang="cs-CZ" b="1" dirty="0"/>
              <a:t>sociální politiku provádí </a:t>
            </a:r>
            <a:endParaRPr lang="cs-CZ" b="1" dirty="0" smtClean="0"/>
          </a:p>
          <a:p>
            <a:r>
              <a:rPr lang="cs-CZ" b="1" dirty="0"/>
              <a:t>Hlavní subjekt sociální politiky je tedy stát, </a:t>
            </a:r>
            <a:r>
              <a:rPr lang="cs-CZ" dirty="0"/>
              <a:t>který určuje pojetí, obsah, cíle a úkoly sociální politiky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Dále </a:t>
            </a:r>
            <a:r>
              <a:rPr lang="cs-CZ" dirty="0"/>
              <a:t>nadnárodní instituce a subjekty EU, OSN </a:t>
            </a:r>
            <a:r>
              <a:rPr lang="cs-CZ" dirty="0" smtClean="0"/>
              <a:t>apod. 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jako sociální 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Stát</a:t>
            </a:r>
            <a:r>
              <a:rPr lang="cs-CZ" dirty="0"/>
              <a:t> se od ostatních sociálních subjektů liší tím, že je nadán </a:t>
            </a:r>
            <a:r>
              <a:rPr lang="cs-CZ" b="1" dirty="0"/>
              <a:t>zvláštní mocí regulovat společenské vztahy a vynucovat realizaci své vůle sankčními mechanismy</a:t>
            </a:r>
            <a:r>
              <a:rPr lang="cs-CZ" b="1" dirty="0" smtClean="0"/>
              <a:t>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jako sociální 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 se liší </a:t>
            </a:r>
            <a:r>
              <a:rPr lang="cs-CZ" b="1" dirty="0"/>
              <a:t>zvláštní povinností </a:t>
            </a:r>
            <a:r>
              <a:rPr lang="cs-CZ" dirty="0"/>
              <a:t>zaručit občanům </a:t>
            </a:r>
            <a:r>
              <a:rPr lang="cs-CZ" b="1" dirty="0"/>
              <a:t>lidská práva </a:t>
            </a:r>
            <a:r>
              <a:rPr lang="cs-CZ" b="1" dirty="0" smtClean="0"/>
              <a:t>a poskytnout </a:t>
            </a:r>
            <a:r>
              <a:rPr lang="cs-CZ" b="1" dirty="0"/>
              <a:t>jim sociální ochranu.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S</a:t>
            </a:r>
            <a:r>
              <a:rPr lang="cs-CZ" i="1" dirty="0" smtClean="0"/>
              <a:t>tá</a:t>
            </a:r>
            <a:r>
              <a:rPr lang="cs-CZ" dirty="0" smtClean="0"/>
              <a:t>t </a:t>
            </a:r>
            <a:r>
              <a:rPr lang="cs-CZ" dirty="0"/>
              <a:t>je vybaven </a:t>
            </a:r>
            <a:r>
              <a:rPr lang="cs-CZ" b="1" dirty="0"/>
              <a:t>zvláštními prostředky </a:t>
            </a:r>
            <a:r>
              <a:rPr lang="cs-CZ" dirty="0"/>
              <a:t>k uskutečnění (realizaci) svých sociálně-politických cílů </a:t>
            </a:r>
            <a:r>
              <a:rPr lang="cs-CZ" b="1" dirty="0"/>
              <a:t>(peníze, instituce).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 toho </a:t>
            </a:r>
            <a:r>
              <a:rPr lang="cs-CZ" dirty="0" smtClean="0"/>
              <a:t>však </a:t>
            </a:r>
            <a:r>
              <a:rPr lang="cs-CZ" dirty="0"/>
              <a:t>vyplývá, že </a:t>
            </a:r>
            <a:r>
              <a:rPr lang="cs-CZ" b="1" dirty="0"/>
              <a:t>sociální politiku má </a:t>
            </a:r>
            <a:r>
              <a:rPr lang="cs-CZ" dirty="0"/>
              <a:t>nejen stát, ale </a:t>
            </a:r>
            <a:r>
              <a:rPr lang="cs-CZ" b="1" dirty="0"/>
              <a:t>každý subjekt v něm působící. Tak lze oprávněně mluvit o sociální politice politických stran, odborů, zájmových a jiných nestátních organizací.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Mezi další subjekty řadíme: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</a:t>
            </a:r>
            <a:r>
              <a:rPr lang="cs-CZ" dirty="0"/>
              <a:t>) zaměstnavatele a firmy,</a:t>
            </a:r>
            <a:r>
              <a:rPr lang="cs-CZ" b="1" dirty="0"/>
              <a:t> </a:t>
            </a:r>
            <a:endParaRPr lang="cs-CZ" dirty="0"/>
          </a:p>
          <a:p>
            <a:pPr>
              <a:buNone/>
            </a:pPr>
            <a:r>
              <a:rPr lang="cs-CZ" dirty="0"/>
              <a:t>2) zaměstnavatelské, zaměstnanecké a odborové orgány,</a:t>
            </a:r>
          </a:p>
          <a:p>
            <a:pPr>
              <a:buNone/>
            </a:pPr>
            <a:r>
              <a:rPr lang="cs-CZ" dirty="0"/>
              <a:t>3) regiony, místní komunity, obce, jejich orgány a instituce, občanské organizace a iniciativy, zájmové organizace, dobročinné organizace, charitativní instituce, nadace, církve,</a:t>
            </a:r>
          </a:p>
          <a:p>
            <a:pPr>
              <a:buNone/>
            </a:pPr>
            <a:r>
              <a:rPr lang="cs-CZ" dirty="0"/>
              <a:t>4) občany, rodiny, domácnosti, svépomocná sdružení, např. rodin postižených dětí.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Objekty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Objekt je </a:t>
            </a:r>
            <a:r>
              <a:rPr lang="cs-CZ" b="1" dirty="0"/>
              <a:t>ten</a:t>
            </a:r>
            <a:r>
              <a:rPr lang="cs-CZ" dirty="0"/>
              <a:t>, komu je sociální </a:t>
            </a:r>
            <a:r>
              <a:rPr lang="cs-CZ" b="1" dirty="0"/>
              <a:t>politika</a:t>
            </a:r>
            <a:r>
              <a:rPr lang="cs-CZ" dirty="0"/>
              <a:t> </a:t>
            </a:r>
            <a:r>
              <a:rPr lang="cs-CZ" b="1" dirty="0"/>
              <a:t>určena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/>
              <a:t>Objekty sociální politiky </a:t>
            </a:r>
            <a:r>
              <a:rPr lang="cs-CZ" dirty="0"/>
              <a:t>jsou tedy ti aktéři, na které je opatření sociální politiky orientováno, kterým je určeno.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 pojmem objekt </a:t>
            </a:r>
            <a:r>
              <a:rPr lang="cs-CZ" dirty="0"/>
              <a:t>vidíme v prvé řadě </a:t>
            </a:r>
            <a:r>
              <a:rPr lang="cs-CZ" b="1" dirty="0"/>
              <a:t>všechny obyvatele dané země.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dirty="0" smtClean="0"/>
              <a:t>Nahlížíme na </a:t>
            </a:r>
            <a:r>
              <a:rPr lang="cs-CZ" dirty="0"/>
              <a:t>ně buď jako </a:t>
            </a:r>
            <a:r>
              <a:rPr lang="cs-CZ" b="1" dirty="0"/>
              <a:t>na jednotlivce, </a:t>
            </a:r>
            <a:r>
              <a:rPr lang="cs-CZ" dirty="0"/>
              <a:t>nebo jako</a:t>
            </a:r>
            <a:r>
              <a:rPr lang="cs-CZ" b="1" dirty="0"/>
              <a:t> na sociální skupiny, </a:t>
            </a:r>
            <a:r>
              <a:rPr lang="cs-CZ" dirty="0"/>
              <a:t>tedy</a:t>
            </a:r>
            <a:r>
              <a:rPr lang="cs-CZ" b="1" dirty="0"/>
              <a:t> skupiny </a:t>
            </a:r>
            <a:r>
              <a:rPr lang="cs-CZ" b="1" dirty="0" smtClean="0"/>
              <a:t>osob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Sociální skupina ke své existenci potřebuje:</a:t>
            </a:r>
          </a:p>
          <a:p>
            <a:pPr>
              <a:buNone/>
            </a:pPr>
            <a:r>
              <a:rPr lang="cs-CZ" b="1" dirty="0"/>
              <a:t>1) trvalý kontakt jejích členů</a:t>
            </a:r>
            <a:r>
              <a:rPr lang="cs-CZ" dirty="0"/>
              <a:t> (primární sociální skupiny – rodiny, domácnosti),</a:t>
            </a:r>
          </a:p>
          <a:p>
            <a:pPr>
              <a:buNone/>
            </a:pPr>
            <a:r>
              <a:rPr lang="cs-CZ" b="1" dirty="0"/>
              <a:t>2) nebo vědomí společných zájmů </a:t>
            </a:r>
            <a:r>
              <a:rPr lang="cs-CZ" dirty="0"/>
              <a:t>(např. společné potřeby, způsob života, náboženské cítění), pak jde o sekundární sociální skupiny (nezaměstnaní, důchodci, chudí).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Objekty sociální politiky - strukturování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 </a:t>
            </a:r>
            <a:r>
              <a:rPr lang="cs-CZ" dirty="0" smtClean="0"/>
              <a:t>Objekty </a:t>
            </a:r>
            <a:r>
              <a:rPr lang="cs-CZ" dirty="0"/>
              <a:t>je možné (a nutné) podle typu opatření sociální politiky různě </a:t>
            </a:r>
            <a:r>
              <a:rPr lang="cs-CZ" dirty="0" smtClean="0"/>
              <a:t>strukturovat:</a:t>
            </a:r>
            <a:endParaRPr lang="cs-CZ" dirty="0"/>
          </a:p>
          <a:p>
            <a:pPr>
              <a:buNone/>
            </a:pPr>
            <a:r>
              <a:rPr lang="cs-CZ" dirty="0"/>
              <a:t>- podle věku,</a:t>
            </a:r>
          </a:p>
          <a:p>
            <a:pPr>
              <a:buNone/>
            </a:pPr>
            <a:r>
              <a:rPr lang="cs-CZ" dirty="0"/>
              <a:t>- podle pohlaví, </a:t>
            </a:r>
          </a:p>
          <a:p>
            <a:pPr>
              <a:buNone/>
            </a:pPr>
            <a:r>
              <a:rPr lang="cs-CZ" dirty="0"/>
              <a:t>- podle vzdělání,</a:t>
            </a:r>
          </a:p>
          <a:p>
            <a:pPr>
              <a:buNone/>
            </a:pPr>
            <a:r>
              <a:rPr lang="cs-CZ" dirty="0"/>
              <a:t>- podle příjmu,</a:t>
            </a:r>
          </a:p>
          <a:p>
            <a:pPr>
              <a:buNone/>
            </a:pPr>
            <a:r>
              <a:rPr lang="cs-CZ" dirty="0"/>
              <a:t>- ekonomické aktivity,</a:t>
            </a:r>
          </a:p>
          <a:p>
            <a:pPr>
              <a:buNone/>
            </a:pPr>
            <a:r>
              <a:rPr lang="cs-CZ" dirty="0"/>
              <a:t>- počtu dětí atd.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 smtClean="0"/>
              <a:t>Sociální </a:t>
            </a:r>
            <a:r>
              <a:rPr lang="cs-CZ" b="1" dirty="0"/>
              <a:t>politika je důležitou složkou </a:t>
            </a:r>
            <a:r>
              <a:rPr lang="cs-CZ" b="1" dirty="0" smtClean="0"/>
              <a:t>  veřejného </a:t>
            </a:r>
            <a:r>
              <a:rPr lang="cs-CZ" b="1" dirty="0"/>
              <a:t>života. </a:t>
            </a:r>
            <a:endParaRPr lang="cs-CZ" b="1" dirty="0" smtClean="0"/>
          </a:p>
          <a:p>
            <a:r>
              <a:rPr lang="cs-CZ" b="1" dirty="0" smtClean="0"/>
              <a:t>Hlavní </a:t>
            </a:r>
            <a:r>
              <a:rPr lang="cs-CZ" b="1" dirty="0"/>
              <a:t>úlohu </a:t>
            </a:r>
            <a:r>
              <a:rPr lang="cs-CZ" dirty="0"/>
              <a:t>v dnešní společnosti hraje v oblasti sociální politiky </a:t>
            </a:r>
            <a:r>
              <a:rPr lang="cs-CZ" b="1" dirty="0"/>
              <a:t>většinou stát. </a:t>
            </a:r>
            <a:endParaRPr lang="cs-CZ" b="1" dirty="0" smtClean="0"/>
          </a:p>
          <a:p>
            <a:r>
              <a:rPr lang="cs-CZ" b="1" dirty="0" smtClean="0"/>
              <a:t>Dalšími </a:t>
            </a:r>
            <a:r>
              <a:rPr lang="cs-CZ" b="1" dirty="0"/>
              <a:t>aktéry </a:t>
            </a:r>
            <a:r>
              <a:rPr lang="cs-CZ" dirty="0"/>
              <a:t>na tomto poli pak </a:t>
            </a:r>
            <a:r>
              <a:rPr lang="cs-CZ" dirty="0" smtClean="0"/>
              <a:t>jsou, </a:t>
            </a:r>
            <a:r>
              <a:rPr lang="cs-CZ" b="1" dirty="0" smtClean="0"/>
              <a:t>samotní </a:t>
            </a:r>
            <a:r>
              <a:rPr lang="cs-CZ" b="1" dirty="0"/>
              <a:t>občané.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 </a:t>
            </a:r>
            <a:r>
              <a:rPr lang="cs-CZ" dirty="0" smtClean="0"/>
              <a:t>BRDEK</a:t>
            </a:r>
            <a:r>
              <a:rPr lang="cs-CZ" dirty="0"/>
              <a:t>, M.; JÍROVÁ, H. </a:t>
            </a:r>
            <a:r>
              <a:rPr lang="cs-CZ" dirty="0" smtClean="0"/>
              <a:t>(2008). </a:t>
            </a:r>
            <a:r>
              <a:rPr lang="cs-CZ" i="1" dirty="0"/>
              <a:t>Sociální politika v zemích EU a ČR</a:t>
            </a:r>
            <a:r>
              <a:rPr lang="cs-CZ" dirty="0"/>
              <a:t>. Praha: CODEX Bohemia.</a:t>
            </a:r>
          </a:p>
          <a:p>
            <a:r>
              <a:rPr lang="cs-CZ" dirty="0" smtClean="0"/>
              <a:t>HILL</a:t>
            </a:r>
            <a:r>
              <a:rPr lang="cs-CZ" dirty="0"/>
              <a:t>, M. (2000). </a:t>
            </a:r>
            <a:r>
              <a:rPr lang="cs-CZ" i="1" dirty="0" err="1"/>
              <a:t>Understanding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Policy</a:t>
            </a:r>
            <a:r>
              <a:rPr lang="cs-CZ" dirty="0"/>
              <a:t>. 6th </a:t>
            </a:r>
            <a:r>
              <a:rPr lang="cs-CZ" dirty="0" err="1"/>
              <a:t>Edition</a:t>
            </a:r>
            <a:r>
              <a:rPr lang="cs-CZ" dirty="0"/>
              <a:t>. Oxford: </a:t>
            </a:r>
            <a:r>
              <a:rPr lang="cs-CZ" dirty="0" err="1"/>
              <a:t>Blackwell</a:t>
            </a:r>
            <a:r>
              <a:rPr lang="cs-CZ" dirty="0"/>
              <a:t> </a:t>
            </a:r>
            <a:r>
              <a:rPr lang="cs-CZ" dirty="0" err="1"/>
              <a:t>Publishers</a:t>
            </a:r>
            <a:r>
              <a:rPr lang="cs-CZ" dirty="0"/>
              <a:t>.</a:t>
            </a:r>
          </a:p>
          <a:p>
            <a:r>
              <a:rPr lang="cs-CZ" b="1" dirty="0"/>
              <a:t>KELLER, J. (2005). </a:t>
            </a:r>
            <a:r>
              <a:rPr lang="cs-CZ" b="1" i="1" dirty="0"/>
              <a:t>Soumrak sociálního státu</a:t>
            </a:r>
            <a:r>
              <a:rPr lang="cs-CZ" b="1" dirty="0"/>
              <a:t>. Praha: Sociologické nakladatelství. </a:t>
            </a:r>
          </a:p>
          <a:p>
            <a:r>
              <a:rPr lang="cs-CZ" b="1" dirty="0"/>
              <a:t>KREBS, V.; DURDISOVÁ, J.; POLÁKOVÁ, O.; ŽIŽKOVÁ, J. (1997). </a:t>
            </a:r>
            <a:r>
              <a:rPr lang="cs-CZ" b="1" i="1" dirty="0"/>
              <a:t>Sociální politika</a:t>
            </a:r>
            <a:r>
              <a:rPr lang="cs-CZ" b="1" dirty="0"/>
              <a:t>. Praha: </a:t>
            </a:r>
            <a:r>
              <a:rPr lang="cs-CZ" b="1" dirty="0" err="1"/>
              <a:t>Codex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MISHRA, R. (2005).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Welfare</a:t>
            </a:r>
            <a:r>
              <a:rPr lang="cs-CZ" i="1" dirty="0" smtClean="0"/>
              <a:t> </a:t>
            </a:r>
            <a:r>
              <a:rPr lang="cs-CZ" i="1" dirty="0" err="1" smtClean="0"/>
              <a:t>State</a:t>
            </a:r>
            <a:r>
              <a:rPr lang="cs-CZ" i="1" dirty="0" smtClean="0"/>
              <a:t> in </a:t>
            </a:r>
            <a:r>
              <a:rPr lang="cs-CZ" i="1" dirty="0" err="1" smtClean="0"/>
              <a:t>Capitalist</a:t>
            </a:r>
            <a:r>
              <a:rPr lang="cs-CZ" i="1" dirty="0" smtClean="0"/>
              <a:t> Society</a:t>
            </a:r>
            <a:r>
              <a:rPr lang="cs-CZ" dirty="0" smtClean="0"/>
              <a:t>. </a:t>
            </a:r>
            <a:r>
              <a:rPr lang="cs-CZ" dirty="0" err="1" smtClean="0"/>
              <a:t>Hemel</a:t>
            </a:r>
            <a:r>
              <a:rPr lang="cs-CZ" dirty="0" smtClean="0"/>
              <a:t> </a:t>
            </a:r>
            <a:r>
              <a:rPr lang="cs-CZ" dirty="0" err="1" smtClean="0"/>
              <a:t>Hempstead</a:t>
            </a:r>
            <a:r>
              <a:rPr lang="cs-CZ" dirty="0" smtClean="0"/>
              <a:t>: </a:t>
            </a:r>
            <a:r>
              <a:rPr lang="cs-CZ" dirty="0" err="1" smtClean="0"/>
              <a:t>Harvester</a:t>
            </a:r>
            <a:r>
              <a:rPr lang="cs-CZ" dirty="0" smtClean="0"/>
              <a:t> </a:t>
            </a:r>
            <a:r>
              <a:rPr lang="cs-CZ" dirty="0" err="1" smtClean="0"/>
              <a:t>Wheatsheaf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MORAWSKI, V. (2005). </a:t>
            </a:r>
            <a:r>
              <a:rPr lang="cs-CZ" i="1" dirty="0" smtClean="0"/>
              <a:t>Ekonomická sociologie</a:t>
            </a:r>
            <a:r>
              <a:rPr lang="cs-CZ" dirty="0" smtClean="0"/>
              <a:t>. Praha: Sociologické nakladatelství. </a:t>
            </a:r>
          </a:p>
          <a:p>
            <a:r>
              <a:rPr lang="cs-CZ" b="1" dirty="0" err="1" smtClean="0"/>
              <a:t>POT</a:t>
            </a:r>
            <a:r>
              <a:rPr lang="cs-CZ" b="1" cap="all" dirty="0" err="1" smtClean="0"/>
              <a:t>ů</a:t>
            </a:r>
            <a:r>
              <a:rPr lang="cs-CZ" b="1" dirty="0" err="1" smtClean="0"/>
              <a:t>ČEK</a:t>
            </a:r>
            <a:r>
              <a:rPr lang="cs-CZ" b="1" dirty="0" smtClean="0"/>
              <a:t>, M. (1997). </a:t>
            </a:r>
            <a:r>
              <a:rPr lang="cs-CZ" b="1" i="1" dirty="0" smtClean="0"/>
              <a:t>Nejen trh</a:t>
            </a:r>
            <a:r>
              <a:rPr lang="cs-CZ" b="1" dirty="0" smtClean="0"/>
              <a:t>. Praha: Sociologické nakladatelství. </a:t>
            </a:r>
          </a:p>
          <a:p>
            <a:r>
              <a:rPr lang="cs-CZ" b="1" dirty="0" smtClean="0"/>
              <a:t>SIROVÁTKA, T. (</a:t>
            </a:r>
            <a:r>
              <a:rPr lang="cs-CZ" b="1" dirty="0" err="1" smtClean="0"/>
              <a:t>ed</a:t>
            </a:r>
            <a:r>
              <a:rPr lang="cs-CZ" b="1" dirty="0" smtClean="0"/>
              <a:t>.) (2000). </a:t>
            </a:r>
            <a:r>
              <a:rPr lang="cs-CZ" b="1" i="1" dirty="0" smtClean="0"/>
              <a:t>Česká sociální politika na prahu 21. století</a:t>
            </a:r>
            <a:r>
              <a:rPr lang="cs-CZ" b="1" dirty="0" smtClean="0"/>
              <a:t>. Brno: MU. </a:t>
            </a:r>
          </a:p>
          <a:p>
            <a:r>
              <a:rPr lang="cs-CZ" b="1" cap="all" dirty="0" smtClean="0"/>
              <a:t>Smutek, M. (2005).</a:t>
            </a:r>
            <a:r>
              <a:rPr lang="cs-CZ" b="1" dirty="0" smtClean="0"/>
              <a:t> </a:t>
            </a:r>
            <a:r>
              <a:rPr lang="cs-CZ" b="1" i="1" dirty="0" smtClean="0"/>
              <a:t>Sociální stát – úvod do studia.</a:t>
            </a:r>
            <a:r>
              <a:rPr lang="cs-CZ" b="1" dirty="0" smtClean="0"/>
              <a:t> Hradec Králové: </a:t>
            </a:r>
            <a:r>
              <a:rPr lang="cs-CZ" b="1" dirty="0" err="1" smtClean="0"/>
              <a:t>Gaudeamus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VEČEŘA, M. (1996). </a:t>
            </a:r>
            <a:r>
              <a:rPr lang="cs-CZ" i="1" dirty="0" smtClean="0"/>
              <a:t>Sociální stát - Východiska a přístupy</a:t>
            </a:r>
            <a:r>
              <a:rPr lang="cs-CZ" dirty="0" smtClean="0"/>
              <a:t>. Praha: Sociologické nakladatelství.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V</a:t>
            </a:r>
            <a:r>
              <a:rPr lang="cs-CZ" dirty="0"/>
              <a:t> českém jazyce tedy jde o sousloví slov „politika“ a „sociální“. S oběma pojmy mohou nastat definiční problémy. </a:t>
            </a:r>
            <a:endParaRPr lang="cs-CZ" dirty="0" smtClean="0"/>
          </a:p>
          <a:p>
            <a:r>
              <a:rPr lang="cs-CZ" dirty="0"/>
              <a:t>V případě slova „sociální“ můžeme rozlišit několik vymezení podle jejich „šíře“ </a:t>
            </a:r>
            <a:r>
              <a:rPr lang="cs-CZ" dirty="0" smtClean="0"/>
              <a:t>záběru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1) </a:t>
            </a:r>
            <a:r>
              <a:rPr lang="cs-CZ" b="1" i="1" dirty="0"/>
              <a:t>nejširší</a:t>
            </a:r>
            <a:r>
              <a:rPr lang="cs-CZ" b="1" dirty="0"/>
              <a:t> vymezen</a:t>
            </a:r>
            <a:r>
              <a:rPr lang="cs-CZ" dirty="0"/>
              <a:t>í = </a:t>
            </a:r>
            <a:r>
              <a:rPr lang="cs-CZ" dirty="0" smtClean="0"/>
              <a:t>společenský</a:t>
            </a:r>
            <a:endParaRPr lang="cs-CZ" dirty="0"/>
          </a:p>
          <a:p>
            <a:r>
              <a:rPr lang="cs-CZ" i="1" dirty="0"/>
              <a:t>2) </a:t>
            </a:r>
            <a:r>
              <a:rPr lang="cs-CZ" b="1" i="1" dirty="0"/>
              <a:t>užší</a:t>
            </a:r>
            <a:r>
              <a:rPr lang="cs-CZ" i="1" dirty="0"/>
              <a:t> =</a:t>
            </a:r>
            <a:r>
              <a:rPr lang="cs-CZ" dirty="0"/>
              <a:t> </a:t>
            </a:r>
            <a:r>
              <a:rPr lang="cs-CZ" dirty="0" smtClean="0"/>
              <a:t>snaha, která </a:t>
            </a:r>
            <a:r>
              <a:rPr lang="cs-CZ" dirty="0"/>
              <a:t>bezprostředně </a:t>
            </a:r>
            <a:r>
              <a:rPr lang="cs-CZ" dirty="0" smtClean="0"/>
              <a:t>směřuje ke </a:t>
            </a:r>
            <a:r>
              <a:rPr lang="cs-CZ" dirty="0"/>
              <a:t>zdokonalování životních podmínek </a:t>
            </a:r>
            <a:r>
              <a:rPr lang="cs-CZ" dirty="0" smtClean="0"/>
              <a:t>lidí</a:t>
            </a:r>
            <a:endParaRPr lang="cs-CZ" dirty="0"/>
          </a:p>
          <a:p>
            <a:r>
              <a:rPr lang="cs-CZ" i="1" dirty="0"/>
              <a:t>3) </a:t>
            </a:r>
            <a:r>
              <a:rPr lang="cs-CZ" b="1" i="1" dirty="0"/>
              <a:t>nejužší</a:t>
            </a:r>
            <a:r>
              <a:rPr lang="cs-CZ" dirty="0"/>
              <a:t> = řešení nepříznivých, nouzových sociálních situací.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 je….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českém jazyce je často citováno, že sociální politika je: </a:t>
            </a:r>
            <a:endParaRPr lang="cs-CZ" dirty="0" smtClean="0"/>
          </a:p>
          <a:p>
            <a:r>
              <a:rPr lang="cs-CZ" b="1" dirty="0" smtClean="0"/>
              <a:t>„</a:t>
            </a:r>
            <a:r>
              <a:rPr lang="cs-CZ" b="1" dirty="0"/>
              <a:t>Soustavné, cílevědomé úsilí sociálních subjektů o změnu nebo udržení sociálního systému“ </a:t>
            </a:r>
            <a:r>
              <a:rPr lang="cs-CZ" b="1" dirty="0" smtClean="0"/>
              <a:t>(autor: Tomeš).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Oblasti sociální politiky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Sociální politika sice funguje jako celek</a:t>
            </a:r>
            <a:r>
              <a:rPr lang="cs-CZ" dirty="0"/>
              <a:t>, ale </a:t>
            </a:r>
            <a:r>
              <a:rPr lang="cs-CZ" dirty="0" smtClean="0"/>
              <a:t>dělíme ji do </a:t>
            </a:r>
            <a:r>
              <a:rPr lang="cs-CZ" dirty="0"/>
              <a:t>několika </a:t>
            </a:r>
            <a:r>
              <a:rPr lang="cs-CZ" b="1" dirty="0"/>
              <a:t>základních oblastí</a:t>
            </a:r>
            <a:r>
              <a:rPr lang="cs-CZ" dirty="0"/>
              <a:t>, i když ty se </a:t>
            </a:r>
            <a:r>
              <a:rPr lang="cs-CZ" b="1" dirty="0"/>
              <a:t>vzájemně prolínají.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oblasti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1) politika </a:t>
            </a:r>
            <a:r>
              <a:rPr lang="cs-CZ" b="1" dirty="0"/>
              <a:t>se vztahuje k určitému cíli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   cílem </a:t>
            </a:r>
            <a:r>
              <a:rPr lang="cs-CZ" dirty="0"/>
              <a:t>je např. podpora zaměstnanosti, vzniká politika </a:t>
            </a:r>
            <a:r>
              <a:rPr lang="cs-CZ" dirty="0" smtClean="0"/>
              <a:t>zaměstnanosti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oblasti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2) politika </a:t>
            </a:r>
            <a:r>
              <a:rPr lang="cs-CZ" b="1" dirty="0"/>
              <a:t>je vázána k demografické skupině </a:t>
            </a:r>
            <a:r>
              <a:rPr lang="cs-CZ" dirty="0" smtClean="0"/>
              <a:t>např</a:t>
            </a:r>
            <a:r>
              <a:rPr lang="cs-CZ" dirty="0"/>
              <a:t>. péče o invalidy, důchodce, vzniká důchodová </a:t>
            </a:r>
            <a:r>
              <a:rPr lang="cs-CZ" dirty="0" smtClean="0"/>
              <a:t>politika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oblasti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3) politika je vázána k určité ekonomické jednotce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např</a:t>
            </a:r>
            <a:r>
              <a:rPr lang="cs-CZ" dirty="0"/>
              <a:t>. rodina – rodinná </a:t>
            </a:r>
            <a:r>
              <a:rPr lang="cs-CZ" dirty="0" smtClean="0"/>
              <a:t>politika</a:t>
            </a:r>
          </a:p>
          <a:p>
            <a:pPr>
              <a:buNone/>
            </a:pPr>
            <a:r>
              <a:rPr lang="cs-CZ" dirty="0" smtClean="0"/>
              <a:t>              škola – vzdělávací politika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region </a:t>
            </a:r>
            <a:r>
              <a:rPr lang="cs-CZ" dirty="0"/>
              <a:t>– regionální </a:t>
            </a:r>
            <a:r>
              <a:rPr lang="cs-CZ" dirty="0" smtClean="0"/>
              <a:t>politika.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500</Words>
  <Application>Microsoft Office PowerPoint</Application>
  <PresentationFormat>Předvádění na obrazovce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Sociální politika</vt:lpstr>
      <vt:lpstr>Prezentace aplikace PowerPoint</vt:lpstr>
      <vt:lpstr>Prezentace aplikace PowerPoint</vt:lpstr>
      <vt:lpstr>Prezentace aplikace PowerPoint</vt:lpstr>
      <vt:lpstr>Sociální politika je….</vt:lpstr>
      <vt:lpstr>Oblasti sociální politiky </vt:lpstr>
      <vt:lpstr>3 oblasti sociální politiky</vt:lpstr>
      <vt:lpstr>3 oblasti sociální politiky</vt:lpstr>
      <vt:lpstr>3 oblasti sociální politiky</vt:lpstr>
      <vt:lpstr>Další oblasti……</vt:lpstr>
      <vt:lpstr>Subjekty sociální politiky </vt:lpstr>
      <vt:lpstr>Stát jako sociální subjekt</vt:lpstr>
      <vt:lpstr>Stát jako sociální subjekt</vt:lpstr>
      <vt:lpstr>Prezentace aplikace PowerPoint</vt:lpstr>
      <vt:lpstr> Mezi další subjekty řadíme:  </vt:lpstr>
      <vt:lpstr>Objekty sociální politiky</vt:lpstr>
      <vt:lpstr>Prezentace aplikace PowerPoint</vt:lpstr>
      <vt:lpstr>Prezentace aplikace PowerPoint</vt:lpstr>
      <vt:lpstr>Objekty sociální politiky - strukturování</vt:lpstr>
      <vt:lpstr>Doporučená literatura:</vt:lpstr>
      <vt:lpstr>Doporučená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</dc:title>
  <dc:creator>Ladin</dc:creator>
  <cp:lastModifiedBy>Vladimír Nový</cp:lastModifiedBy>
  <cp:revision>7</cp:revision>
  <dcterms:created xsi:type="dcterms:W3CDTF">2013-02-16T12:19:47Z</dcterms:created>
  <dcterms:modified xsi:type="dcterms:W3CDTF">2014-04-08T18:36:13Z</dcterms:modified>
</cp:coreProperties>
</file>