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56" r:id="rId2"/>
    <p:sldId id="268" r:id="rId3"/>
    <p:sldId id="325" r:id="rId4"/>
    <p:sldId id="287" r:id="rId5"/>
    <p:sldId id="279" r:id="rId6"/>
    <p:sldId id="269" r:id="rId7"/>
    <p:sldId id="288" r:id="rId8"/>
    <p:sldId id="289" r:id="rId9"/>
    <p:sldId id="290" r:id="rId10"/>
    <p:sldId id="291" r:id="rId11"/>
    <p:sldId id="292" r:id="rId12"/>
    <p:sldId id="293" r:id="rId13"/>
    <p:sldId id="294" r:id="rId14"/>
    <p:sldId id="295" r:id="rId15"/>
    <p:sldId id="296" r:id="rId16"/>
    <p:sldId id="297" r:id="rId17"/>
    <p:sldId id="299" r:id="rId18"/>
    <p:sldId id="300" r:id="rId19"/>
    <p:sldId id="298" r:id="rId20"/>
    <p:sldId id="312" r:id="rId21"/>
    <p:sldId id="313" r:id="rId22"/>
    <p:sldId id="314" r:id="rId23"/>
    <p:sldId id="315" r:id="rId24"/>
    <p:sldId id="316" r:id="rId25"/>
    <p:sldId id="317" r:id="rId26"/>
    <p:sldId id="320" r:id="rId27"/>
    <p:sldId id="270" r:id="rId28"/>
    <p:sldId id="282" r:id="rId29"/>
    <p:sldId id="271" r:id="rId30"/>
    <p:sldId id="283" r:id="rId31"/>
    <p:sldId id="284" r:id="rId32"/>
    <p:sldId id="321" r:id="rId33"/>
    <p:sldId id="324" r:id="rId34"/>
    <p:sldId id="322" r:id="rId35"/>
    <p:sldId id="285" r:id="rId36"/>
    <p:sldId id="286" r:id="rId37"/>
    <p:sldId id="280"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BA17C5-0DC3-42A4-A139-0F7750F0B5DA}" type="datetimeFigureOut">
              <a:rPr lang="cs-CZ" smtClean="0"/>
              <a:t>12. 5. 2014</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86C392-94B6-46C6-9B39-83A4EC28F510}" type="slidenum">
              <a:rPr lang="cs-CZ" smtClean="0"/>
              <a:t>‹#›</a:t>
            </a:fld>
            <a:endParaRPr lang="cs-CZ"/>
          </a:p>
        </p:txBody>
      </p:sp>
    </p:spTree>
    <p:extLst>
      <p:ext uri="{BB962C8B-B14F-4D97-AF65-F5344CB8AC3E}">
        <p14:creationId xmlns:p14="http://schemas.microsoft.com/office/powerpoint/2010/main" val="12694746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2286741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744755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328205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126668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960003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156301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276196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404224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64992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225966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02F303-3C58-4ED4-A05C-A56CD0A2D444}" type="datetimeFigureOut">
              <a:rPr lang="cs-CZ" smtClean="0"/>
              <a:pPr/>
              <a:t>12. 5. 2014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E41C98-1196-45E5-9E61-4E0B3FA9A3BE}" type="slidenum">
              <a:rPr lang="cs-CZ" smtClean="0"/>
              <a:pPr/>
              <a:t>‹#›</a:t>
            </a:fld>
            <a:endParaRPr lang="cs-CZ"/>
          </a:p>
        </p:txBody>
      </p:sp>
    </p:spTree>
    <p:extLst>
      <p:ext uri="{BB962C8B-B14F-4D97-AF65-F5344CB8AC3E}">
        <p14:creationId xmlns:p14="http://schemas.microsoft.com/office/powerpoint/2010/main" val="220909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2F303-3C58-4ED4-A05C-A56CD0A2D444}" type="datetimeFigureOut">
              <a:rPr lang="cs-CZ" smtClean="0"/>
              <a:pPr/>
              <a:t>12. 5. 2014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41C98-1196-45E5-9E61-4E0B3FA9A3BE}" type="slidenum">
              <a:rPr lang="cs-CZ" smtClean="0"/>
              <a:pPr/>
              <a:t>‹#›</a:t>
            </a:fld>
            <a:endParaRPr lang="cs-CZ"/>
          </a:p>
        </p:txBody>
      </p:sp>
    </p:spTree>
    <p:extLst>
      <p:ext uri="{BB962C8B-B14F-4D97-AF65-F5344CB8AC3E}">
        <p14:creationId xmlns:p14="http://schemas.microsoft.com/office/powerpoint/2010/main" val="929959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ln>
            <a:solidFill>
              <a:srgbClr val="0070C0"/>
            </a:solidFill>
          </a:ln>
        </p:spPr>
        <p:txBody>
          <a:bodyPr/>
          <a:lstStyle/>
          <a:p>
            <a:r>
              <a:rPr lang="cs-CZ" dirty="0" smtClean="0"/>
              <a:t>Problémy menšinových skupin II</a:t>
            </a:r>
            <a:endParaRPr lang="cs-CZ" dirty="0"/>
          </a:p>
        </p:txBody>
      </p:sp>
      <p:sp>
        <p:nvSpPr>
          <p:cNvPr id="3" name="Podnadpis 2"/>
          <p:cNvSpPr>
            <a:spLocks noGrp="1"/>
          </p:cNvSpPr>
          <p:nvPr>
            <p:ph type="subTitle" idx="1"/>
          </p:nvPr>
        </p:nvSpPr>
        <p:spPr>
          <a:ln>
            <a:solidFill>
              <a:srgbClr val="C00000"/>
            </a:solidFill>
          </a:ln>
        </p:spPr>
        <p:txBody>
          <a:bodyPr/>
          <a:lstStyle/>
          <a:p>
            <a:r>
              <a:rPr lang="cs-CZ" dirty="0" smtClean="0">
                <a:solidFill>
                  <a:schemeClr val="tx1"/>
                </a:solidFill>
              </a:rPr>
              <a:t>02 </a:t>
            </a:r>
          </a:p>
          <a:p>
            <a:r>
              <a:rPr lang="cs-CZ" dirty="0" smtClean="0">
                <a:solidFill>
                  <a:schemeClr val="tx1"/>
                </a:solidFill>
              </a:rPr>
              <a:t>Přístupy </a:t>
            </a:r>
            <a:r>
              <a:rPr lang="cs-CZ" dirty="0">
                <a:solidFill>
                  <a:schemeClr val="tx1"/>
                </a:solidFill>
              </a:rPr>
              <a:t>sociální práce ve vztahu k menšinám</a:t>
            </a:r>
            <a:endParaRPr lang="cs-CZ" dirty="0">
              <a:solidFill>
                <a:schemeClr val="tx1"/>
              </a:solidFill>
            </a:endParaRPr>
          </a:p>
        </p:txBody>
      </p:sp>
    </p:spTree>
    <p:extLst>
      <p:ext uri="{BB962C8B-B14F-4D97-AF65-F5344CB8AC3E}">
        <p14:creationId xmlns:p14="http://schemas.microsoft.com/office/powerpoint/2010/main" val="1533725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lstStyle/>
          <a:p>
            <a:pPr marL="0" indent="0">
              <a:buNone/>
            </a:pPr>
            <a:r>
              <a:rPr lang="cs-CZ" b="1" dirty="0" smtClean="0">
                <a:solidFill>
                  <a:srgbClr val="0070C0"/>
                </a:solidFill>
              </a:rPr>
              <a:t>2) </a:t>
            </a:r>
            <a:r>
              <a:rPr lang="cs-CZ" b="1" dirty="0">
                <a:solidFill>
                  <a:srgbClr val="0070C0"/>
                </a:solidFill>
              </a:rPr>
              <a:t>Opresi </a:t>
            </a:r>
            <a:r>
              <a:rPr lang="cs-CZ" dirty="0"/>
              <a:t>lze buď odstranit, nebo ji </a:t>
            </a:r>
            <a:r>
              <a:rPr lang="cs-CZ" dirty="0" smtClean="0"/>
              <a:t>posílit.</a:t>
            </a:r>
          </a:p>
          <a:p>
            <a:pPr marL="0" indent="0">
              <a:buNone/>
            </a:pPr>
            <a:r>
              <a:rPr lang="cs-CZ" dirty="0" smtClean="0"/>
              <a:t> </a:t>
            </a:r>
            <a:r>
              <a:rPr lang="cs-CZ" dirty="0"/>
              <a:t>Druhý princip AOP spočívá v nutnosti pochopení, že intervence sociální práce může opresi buď posilovat, nebo odstraňovat. </a:t>
            </a:r>
          </a:p>
        </p:txBody>
      </p:sp>
    </p:spTree>
    <p:extLst>
      <p:ext uri="{BB962C8B-B14F-4D97-AF65-F5344CB8AC3E}">
        <p14:creationId xmlns:p14="http://schemas.microsoft.com/office/powerpoint/2010/main" val="146606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lstStyle/>
          <a:p>
            <a:pPr marL="0" indent="0">
              <a:buNone/>
            </a:pPr>
            <a:r>
              <a:rPr lang="cs-CZ" b="1" dirty="0" smtClean="0">
                <a:solidFill>
                  <a:srgbClr val="0070C0"/>
                </a:solidFill>
              </a:rPr>
              <a:t>3)</a:t>
            </a:r>
            <a:r>
              <a:rPr lang="cs-CZ" dirty="0" smtClean="0">
                <a:solidFill>
                  <a:srgbClr val="0070C0"/>
                </a:solidFill>
              </a:rPr>
              <a:t> </a:t>
            </a:r>
            <a:r>
              <a:rPr lang="cs-CZ" b="1" dirty="0" smtClean="0">
                <a:solidFill>
                  <a:srgbClr val="0070C0"/>
                </a:solidFill>
              </a:rPr>
              <a:t>Tři </a:t>
            </a:r>
            <a:r>
              <a:rPr lang="cs-CZ" b="1" dirty="0">
                <a:solidFill>
                  <a:srgbClr val="0070C0"/>
                </a:solidFill>
              </a:rPr>
              <a:t>imperativy </a:t>
            </a:r>
            <a:r>
              <a:rPr lang="cs-CZ" dirty="0" smtClean="0"/>
              <a:t>dalším </a:t>
            </a:r>
            <a:r>
              <a:rPr lang="cs-CZ" dirty="0"/>
              <a:t>rysem AOP je </a:t>
            </a:r>
            <a:r>
              <a:rPr lang="cs-CZ" dirty="0" smtClean="0"/>
              <a:t>uplatňování </a:t>
            </a:r>
            <a:r>
              <a:rPr lang="cs-CZ" dirty="0"/>
              <a:t>“imperativů” </a:t>
            </a:r>
            <a:endParaRPr lang="cs-CZ" dirty="0" smtClean="0"/>
          </a:p>
          <a:p>
            <a:pPr marL="0" indent="0">
              <a:buNone/>
            </a:pPr>
            <a:r>
              <a:rPr lang="cs-CZ" dirty="0" smtClean="0"/>
              <a:t>a) spravedlnosti </a:t>
            </a:r>
          </a:p>
          <a:p>
            <a:pPr marL="0" indent="0">
              <a:buNone/>
            </a:pPr>
            <a:r>
              <a:rPr lang="cs-CZ" dirty="0" smtClean="0"/>
              <a:t>b) </a:t>
            </a:r>
            <a:r>
              <a:rPr lang="cs-CZ" dirty="0"/>
              <a:t>rovnosti </a:t>
            </a:r>
            <a:endParaRPr lang="cs-CZ" dirty="0" smtClean="0"/>
          </a:p>
          <a:p>
            <a:pPr marL="0" indent="0">
              <a:buNone/>
            </a:pPr>
            <a:r>
              <a:rPr lang="cs-CZ" dirty="0" smtClean="0"/>
              <a:t>c) </a:t>
            </a:r>
            <a:r>
              <a:rPr lang="cs-CZ" dirty="0"/>
              <a:t>spoluúčasti. </a:t>
            </a:r>
          </a:p>
          <a:p>
            <a:endParaRPr lang="cs-CZ" dirty="0"/>
          </a:p>
        </p:txBody>
      </p:sp>
    </p:spTree>
    <p:extLst>
      <p:ext uri="{BB962C8B-B14F-4D97-AF65-F5344CB8AC3E}">
        <p14:creationId xmlns:p14="http://schemas.microsoft.com/office/powerpoint/2010/main" val="62572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lstStyle/>
          <a:p>
            <a:pPr marL="0" indent="0">
              <a:buNone/>
            </a:pPr>
            <a:r>
              <a:rPr lang="cs-CZ" b="1" dirty="0" smtClean="0">
                <a:solidFill>
                  <a:srgbClr val="0070C0"/>
                </a:solidFill>
              </a:rPr>
              <a:t>4) Zmocňování </a:t>
            </a:r>
            <a:r>
              <a:rPr lang="cs-CZ" dirty="0"/>
              <a:t>(</a:t>
            </a:r>
            <a:r>
              <a:rPr lang="cs-CZ" dirty="0" err="1"/>
              <a:t>empowerment</a:t>
            </a:r>
            <a:r>
              <a:rPr lang="cs-CZ" dirty="0"/>
              <a:t>) </a:t>
            </a:r>
            <a:r>
              <a:rPr lang="cs-CZ" dirty="0" smtClean="0"/>
              <a:t>klientů, je </a:t>
            </a:r>
            <a:r>
              <a:rPr lang="cs-CZ" dirty="0"/>
              <a:t>charakterizován jako „proces pomoci jednotlivcům, rodinám, skupinám a komunitám zvýšit jejich osobní, meziosobní, socioekonomickou a politickou moc a rozvíjet vliv na zlepšení jejich životních </a:t>
            </a:r>
            <a:r>
              <a:rPr lang="cs-CZ" dirty="0" smtClean="0"/>
              <a:t>podmínek“</a:t>
            </a:r>
            <a:endParaRPr lang="cs-CZ" dirty="0"/>
          </a:p>
        </p:txBody>
      </p:sp>
    </p:spTree>
    <p:extLst>
      <p:ext uri="{BB962C8B-B14F-4D97-AF65-F5344CB8AC3E}">
        <p14:creationId xmlns:p14="http://schemas.microsoft.com/office/powerpoint/2010/main" val="3552971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normAutofit/>
          </a:bodyPr>
          <a:lstStyle/>
          <a:p>
            <a:pPr marL="0" indent="0">
              <a:buNone/>
            </a:pPr>
            <a:r>
              <a:rPr lang="cs-CZ" b="1" dirty="0" smtClean="0"/>
              <a:t>Zmocňování </a:t>
            </a:r>
            <a:r>
              <a:rPr lang="cs-CZ" b="1" dirty="0"/>
              <a:t>stojí na několika principech: </a:t>
            </a:r>
            <a:endParaRPr lang="cs-CZ" b="1" dirty="0" smtClean="0"/>
          </a:p>
          <a:p>
            <a:pPr marL="0" indent="0">
              <a:buNone/>
            </a:pPr>
            <a:r>
              <a:rPr lang="cs-CZ" dirty="0" smtClean="0"/>
              <a:t>a</a:t>
            </a:r>
            <a:r>
              <a:rPr lang="cs-CZ" dirty="0"/>
              <a:t>)  Víra, že všichni lidé, rodiny, skupiny i komunity mají určitou moc a zdroje ke </a:t>
            </a:r>
            <a:r>
              <a:rPr lang="cs-CZ" dirty="0" smtClean="0"/>
              <a:t>zvládání </a:t>
            </a:r>
            <a:r>
              <a:rPr lang="cs-CZ" dirty="0"/>
              <a:t>své situace, pouze potřebují, aby je někdo poslouchal, respektoval a věřil, že jsou schopni dosáhnout změn.  </a:t>
            </a:r>
          </a:p>
        </p:txBody>
      </p:sp>
    </p:spTree>
    <p:extLst>
      <p:ext uri="{BB962C8B-B14F-4D97-AF65-F5344CB8AC3E}">
        <p14:creationId xmlns:p14="http://schemas.microsoft.com/office/powerpoint/2010/main" val="2258775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lstStyle/>
          <a:p>
            <a:pPr marL="0" indent="0">
              <a:buNone/>
            </a:pPr>
            <a:r>
              <a:rPr lang="cs-CZ" dirty="0"/>
              <a:t>b) Jakékoliv trauma, nemoc, zranění či překážka může být zdrojem změn a může vést k novým možnostem.  </a:t>
            </a:r>
            <a:endParaRPr lang="cs-CZ" dirty="0" smtClean="0"/>
          </a:p>
          <a:p>
            <a:pPr marL="0" indent="0">
              <a:buNone/>
            </a:pPr>
            <a:r>
              <a:rPr lang="cs-CZ" dirty="0" smtClean="0"/>
              <a:t>c</a:t>
            </a:r>
            <a:r>
              <a:rPr lang="cs-CZ" dirty="0"/>
              <a:t>) Každé prostředí je plné zdrojů, kterých klienti mohou využívat.   </a:t>
            </a:r>
          </a:p>
          <a:p>
            <a:endParaRPr lang="cs-CZ" dirty="0"/>
          </a:p>
        </p:txBody>
      </p:sp>
    </p:spTree>
    <p:extLst>
      <p:ext uri="{BB962C8B-B14F-4D97-AF65-F5344CB8AC3E}">
        <p14:creationId xmlns:p14="http://schemas.microsoft.com/office/powerpoint/2010/main" val="2317234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normAutofit lnSpcReduction="10000"/>
          </a:bodyPr>
          <a:lstStyle/>
          <a:p>
            <a:pPr marL="0" indent="0">
              <a:buNone/>
            </a:pPr>
            <a:r>
              <a:rPr lang="cs-CZ" b="1" dirty="0" smtClean="0">
                <a:solidFill>
                  <a:srgbClr val="0070C0"/>
                </a:solidFill>
              </a:rPr>
              <a:t>5) Strukturální </a:t>
            </a:r>
            <a:r>
              <a:rPr lang="cs-CZ" b="1" dirty="0">
                <a:solidFill>
                  <a:srgbClr val="0070C0"/>
                </a:solidFill>
              </a:rPr>
              <a:t>povaha klientovy situace </a:t>
            </a:r>
            <a:r>
              <a:rPr lang="cs-CZ" dirty="0"/>
              <a:t>AOP klade důraz na citlivost vůči zkušenosti diskriminace (oprese). </a:t>
            </a:r>
            <a:endParaRPr lang="cs-CZ" dirty="0" smtClean="0"/>
          </a:p>
          <a:p>
            <a:r>
              <a:rPr lang="cs-CZ" dirty="0" smtClean="0"/>
              <a:t>Sociální </a:t>
            </a:r>
            <a:r>
              <a:rPr lang="cs-CZ" dirty="0"/>
              <a:t>pracovník musí být schopen brát v úvahu faktory jako: rasu, etnicitu, rod, věk, postižení, sexuální orientaci atd. a roli těchto znaků v klientově situaci. </a:t>
            </a:r>
            <a:endParaRPr lang="cs-CZ" dirty="0" smtClean="0"/>
          </a:p>
          <a:p>
            <a:r>
              <a:rPr lang="cs-CZ" dirty="0" smtClean="0"/>
              <a:t>Pokud </a:t>
            </a:r>
            <a:r>
              <a:rPr lang="cs-CZ" dirty="0"/>
              <a:t>to neudělá, může klienta více poškodit než mu pomoci</a:t>
            </a:r>
          </a:p>
        </p:txBody>
      </p:sp>
    </p:spTree>
    <p:extLst>
      <p:ext uri="{BB962C8B-B14F-4D97-AF65-F5344CB8AC3E}">
        <p14:creationId xmlns:p14="http://schemas.microsoft.com/office/powerpoint/2010/main" val="3989397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lstStyle/>
          <a:p>
            <a:pPr marL="0" indent="0">
              <a:buNone/>
            </a:pPr>
            <a:r>
              <a:rPr lang="cs-CZ" b="1" dirty="0" smtClean="0">
                <a:solidFill>
                  <a:srgbClr val="0070C0"/>
                </a:solidFill>
              </a:rPr>
              <a:t>6) Jedinečnost </a:t>
            </a:r>
            <a:r>
              <a:rPr lang="cs-CZ" b="1" dirty="0">
                <a:solidFill>
                  <a:srgbClr val="0070C0"/>
                </a:solidFill>
              </a:rPr>
              <a:t>člověka </a:t>
            </a:r>
            <a:endParaRPr lang="cs-CZ" b="1" dirty="0" smtClean="0">
              <a:solidFill>
                <a:srgbClr val="0070C0"/>
              </a:solidFill>
            </a:endParaRPr>
          </a:p>
          <a:p>
            <a:r>
              <a:rPr lang="cs-CZ" dirty="0" smtClean="0"/>
              <a:t>Každý </a:t>
            </a:r>
            <a:r>
              <a:rPr lang="cs-CZ" dirty="0"/>
              <a:t>člověk má být vnímán jako jedinečná osobnost se specifickými potřebami, </a:t>
            </a:r>
            <a:r>
              <a:rPr lang="cs-CZ" dirty="0" smtClean="0"/>
              <a:t>charakteristikami</a:t>
            </a:r>
            <a:r>
              <a:rPr lang="cs-CZ" dirty="0"/>
              <a:t>. </a:t>
            </a:r>
            <a:endParaRPr lang="cs-CZ" dirty="0" smtClean="0"/>
          </a:p>
          <a:p>
            <a:r>
              <a:rPr lang="cs-CZ" dirty="0" smtClean="0"/>
              <a:t>Je </a:t>
            </a:r>
            <a:r>
              <a:rPr lang="cs-CZ" dirty="0"/>
              <a:t>třeba brát vždy v úvahu sociální lokalizaci takového jednotlivce ve smyslu jeho rasy, etnicity, třídy atd. </a:t>
            </a:r>
          </a:p>
        </p:txBody>
      </p:sp>
    </p:spTree>
    <p:extLst>
      <p:ext uri="{BB962C8B-B14F-4D97-AF65-F5344CB8AC3E}">
        <p14:creationId xmlns:p14="http://schemas.microsoft.com/office/powerpoint/2010/main" val="3523725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normAutofit/>
          </a:bodyPr>
          <a:lstStyle/>
          <a:p>
            <a:pPr marL="0" indent="0">
              <a:buNone/>
            </a:pPr>
            <a:r>
              <a:rPr lang="cs-CZ" b="1" dirty="0" smtClean="0">
                <a:solidFill>
                  <a:srgbClr val="0070C0"/>
                </a:solidFill>
              </a:rPr>
              <a:t>7) Diskriminace </a:t>
            </a:r>
            <a:r>
              <a:rPr lang="cs-CZ" b="1" dirty="0">
                <a:solidFill>
                  <a:srgbClr val="0070C0"/>
                </a:solidFill>
              </a:rPr>
              <a:t>je jedna </a:t>
            </a:r>
            <a:endParaRPr lang="cs-CZ" b="1" dirty="0" smtClean="0">
              <a:solidFill>
                <a:srgbClr val="0070C0"/>
              </a:solidFill>
            </a:endParaRPr>
          </a:p>
          <a:p>
            <a:pPr marL="0" indent="0">
              <a:buNone/>
            </a:pPr>
            <a:r>
              <a:rPr lang="cs-CZ" dirty="0" smtClean="0"/>
              <a:t>Významnou </a:t>
            </a:r>
            <a:r>
              <a:rPr lang="cs-CZ" dirty="0"/>
              <a:t>charakteristikou AOP je, že pojímá různé formy diskriminace jako spojité jevy</a:t>
            </a:r>
            <a:r>
              <a:rPr lang="cs-CZ" dirty="0" smtClean="0"/>
              <a:t>.</a:t>
            </a:r>
          </a:p>
          <a:p>
            <a:pPr marL="0" indent="0">
              <a:buNone/>
            </a:pPr>
            <a:r>
              <a:rPr lang="cs-CZ" dirty="0" smtClean="0"/>
              <a:t>Různé </a:t>
            </a:r>
            <a:r>
              <a:rPr lang="cs-CZ" dirty="0"/>
              <a:t>formy diskriminace – rasismus, sexismus, diskriminace věkových skupin atd. </a:t>
            </a:r>
            <a:r>
              <a:rPr lang="cs-CZ" dirty="0" smtClean="0"/>
              <a:t>nepůsobí </a:t>
            </a:r>
            <a:r>
              <a:rPr lang="cs-CZ" dirty="0"/>
              <a:t>odděleně nebo nezávisle na sobě. </a:t>
            </a:r>
            <a:endParaRPr lang="cs-CZ" dirty="0" smtClean="0"/>
          </a:p>
        </p:txBody>
      </p:sp>
    </p:spTree>
    <p:extLst>
      <p:ext uri="{BB962C8B-B14F-4D97-AF65-F5344CB8AC3E}">
        <p14:creationId xmlns:p14="http://schemas.microsoft.com/office/powerpoint/2010/main" val="1671091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normAutofit lnSpcReduction="10000"/>
          </a:bodyPr>
          <a:lstStyle/>
          <a:p>
            <a:r>
              <a:rPr lang="cs-CZ" dirty="0"/>
              <a:t>Významnou součástí AOP je analýza klientovy situace. </a:t>
            </a:r>
            <a:endParaRPr lang="cs-CZ" dirty="0" smtClean="0"/>
          </a:p>
          <a:p>
            <a:r>
              <a:rPr lang="cs-CZ" dirty="0" smtClean="0"/>
              <a:t>V </a:t>
            </a:r>
            <a:r>
              <a:rPr lang="cs-CZ" dirty="0"/>
              <a:t>tomto procesu sociální pracovník sbírá informace, aby si udělal obrázek, jaké má klient potřeby a co by se mělo udělat. </a:t>
            </a:r>
            <a:endParaRPr lang="cs-CZ" dirty="0" smtClean="0"/>
          </a:p>
          <a:p>
            <a:r>
              <a:rPr lang="cs-CZ" dirty="0" smtClean="0"/>
              <a:t>Pokud </a:t>
            </a:r>
            <a:r>
              <a:rPr lang="cs-CZ" dirty="0"/>
              <a:t>se v této části procesu uplatňují předsudky a stereotypy (např. patologický pohled na romské rodiny), jsou možnosti uplatnění AOP limitovány. </a:t>
            </a:r>
          </a:p>
          <a:p>
            <a:endParaRPr lang="cs-CZ" dirty="0"/>
          </a:p>
        </p:txBody>
      </p:sp>
    </p:spTree>
    <p:extLst>
      <p:ext uri="{BB962C8B-B14F-4D97-AF65-F5344CB8AC3E}">
        <p14:creationId xmlns:p14="http://schemas.microsoft.com/office/powerpoint/2010/main" val="4116700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lstStyle/>
          <a:p>
            <a:r>
              <a:rPr lang="cs-CZ" dirty="0"/>
              <a:t>Analýzu situace má sociální pracovník provádět v partnerství s klientem, s ohledem na možnost působení diskriminujících a </a:t>
            </a:r>
            <a:r>
              <a:rPr lang="cs-CZ" dirty="0" smtClean="0"/>
              <a:t>opresivních </a:t>
            </a:r>
            <a:r>
              <a:rPr lang="cs-CZ" dirty="0"/>
              <a:t>faktorů.</a:t>
            </a:r>
          </a:p>
        </p:txBody>
      </p:sp>
    </p:spTree>
    <p:extLst>
      <p:ext uri="{BB962C8B-B14F-4D97-AF65-F5344CB8AC3E}">
        <p14:creationId xmlns:p14="http://schemas.microsoft.com/office/powerpoint/2010/main" val="192573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smtClean="0">
                <a:solidFill>
                  <a:srgbClr val="0070C0"/>
                </a:solidFill>
              </a:rPr>
              <a:t>Přístupy sociální práce ve vztahu k menšinám</a:t>
            </a:r>
            <a:endParaRPr lang="cs-CZ" b="1" dirty="0">
              <a:solidFill>
                <a:srgbClr val="0070C0"/>
              </a:solidFill>
            </a:endParaRPr>
          </a:p>
        </p:txBody>
      </p:sp>
      <p:sp>
        <p:nvSpPr>
          <p:cNvPr id="3" name="Zástupný symbol pro obsah 2"/>
          <p:cNvSpPr>
            <a:spLocks noGrp="1"/>
          </p:cNvSpPr>
          <p:nvPr>
            <p:ph idx="1"/>
          </p:nvPr>
        </p:nvSpPr>
        <p:spPr/>
        <p:txBody>
          <a:bodyPr>
            <a:normAutofit/>
          </a:bodyPr>
          <a:lstStyle/>
          <a:p>
            <a:r>
              <a:rPr lang="cs-CZ" b="1" dirty="0" err="1" smtClean="0">
                <a:solidFill>
                  <a:srgbClr val="0070C0"/>
                </a:solidFill>
              </a:rPr>
              <a:t>Antiopresívní</a:t>
            </a:r>
            <a:r>
              <a:rPr lang="cs-CZ" b="1" dirty="0" smtClean="0">
                <a:solidFill>
                  <a:srgbClr val="0070C0"/>
                </a:solidFill>
              </a:rPr>
              <a:t> přístup </a:t>
            </a:r>
          </a:p>
          <a:p>
            <a:r>
              <a:rPr lang="cs-CZ" b="1" dirty="0" smtClean="0">
                <a:solidFill>
                  <a:srgbClr val="0070C0"/>
                </a:solidFill>
              </a:rPr>
              <a:t>Ekologický přístup </a:t>
            </a:r>
          </a:p>
          <a:p>
            <a:pPr marL="0" indent="0">
              <a:buNone/>
            </a:pPr>
            <a:r>
              <a:rPr lang="cs-CZ" dirty="0" smtClean="0"/>
              <a:t>Na konci 80. let a v průběhu 90. let se v moderní sociální práci začaly prosazovat přístupy, které bývají označovány jako </a:t>
            </a:r>
            <a:r>
              <a:rPr lang="cs-CZ" b="1" dirty="0" err="1" smtClean="0"/>
              <a:t>antidiskriminující</a:t>
            </a:r>
            <a:r>
              <a:rPr lang="cs-CZ" b="1" dirty="0" smtClean="0"/>
              <a:t> a </a:t>
            </a:r>
            <a:r>
              <a:rPr lang="cs-CZ" b="1" dirty="0" err="1" smtClean="0"/>
              <a:t>antiopresivní</a:t>
            </a:r>
            <a:r>
              <a:rPr lang="cs-CZ" b="1" dirty="0" smtClean="0"/>
              <a:t>. </a:t>
            </a:r>
            <a:endParaRPr lang="cs-CZ" b="1" dirty="0"/>
          </a:p>
        </p:txBody>
      </p:sp>
    </p:spTree>
    <p:extLst>
      <p:ext uri="{BB962C8B-B14F-4D97-AF65-F5344CB8AC3E}">
        <p14:creationId xmlns:p14="http://schemas.microsoft.com/office/powerpoint/2010/main" val="3884685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smtClean="0">
                <a:solidFill>
                  <a:srgbClr val="0070C0"/>
                </a:solidFill>
              </a:rPr>
              <a:t>TYPY AOP</a:t>
            </a:r>
            <a:endParaRPr lang="cs-CZ" b="1" dirty="0">
              <a:solidFill>
                <a:srgbClr val="0070C0"/>
              </a:solidFill>
            </a:endParaRPr>
          </a:p>
        </p:txBody>
      </p:sp>
      <p:sp>
        <p:nvSpPr>
          <p:cNvPr id="3" name="Zástupný symbol pro obsah 2"/>
          <p:cNvSpPr>
            <a:spLocks noGrp="1"/>
          </p:cNvSpPr>
          <p:nvPr>
            <p:ph idx="1"/>
          </p:nvPr>
        </p:nvSpPr>
        <p:spPr/>
        <p:txBody>
          <a:bodyPr>
            <a:normAutofit fontScale="70000" lnSpcReduction="20000"/>
          </a:bodyPr>
          <a:lstStyle/>
          <a:p>
            <a:pPr marL="514350" indent="-514350">
              <a:buAutoNum type="arabicParenR"/>
            </a:pPr>
            <a:r>
              <a:rPr lang="cs-CZ" sz="4100" b="1" dirty="0" smtClean="0">
                <a:solidFill>
                  <a:srgbClr val="0070C0"/>
                </a:solidFill>
              </a:rPr>
              <a:t>ASIMILACE</a:t>
            </a:r>
          </a:p>
          <a:p>
            <a:pPr marL="0" indent="0">
              <a:buNone/>
            </a:pPr>
            <a:r>
              <a:rPr lang="cs-CZ" b="1" dirty="0"/>
              <a:t>Tento přístup vychází z předpokladu, že migranti přicházející do nové země přejmou kulturu</a:t>
            </a:r>
            <a:r>
              <a:rPr lang="cs-CZ" b="1" dirty="0" smtClean="0"/>
              <a:t>, </a:t>
            </a:r>
            <a:r>
              <a:rPr lang="cs-CZ" b="1" dirty="0"/>
              <a:t>životní styl této země. </a:t>
            </a:r>
          </a:p>
          <a:p>
            <a:pPr marL="0" indent="0">
              <a:buNone/>
            </a:pPr>
            <a:endParaRPr lang="cs-CZ" b="1" dirty="0"/>
          </a:p>
          <a:p>
            <a:pPr marL="0" indent="0">
              <a:buNone/>
            </a:pPr>
            <a:r>
              <a:rPr lang="cs-CZ" sz="3800" i="1" dirty="0" smtClean="0"/>
              <a:t>V </a:t>
            </a:r>
            <a:r>
              <a:rPr lang="cs-CZ" sz="3800" i="1" dirty="0"/>
              <a:t>případě, že do země s menším počtem domorodých obyvatel </a:t>
            </a:r>
            <a:r>
              <a:rPr lang="cs-CZ" sz="3800" i="1" dirty="0" smtClean="0"/>
              <a:t>přichází </a:t>
            </a:r>
            <a:r>
              <a:rPr lang="cs-CZ" sz="3800" i="1" dirty="0"/>
              <a:t>velké množství přistěhovalců, předpokládá se, že se budou ovšem asimilovat domorodí obyvatelé. </a:t>
            </a:r>
            <a:endParaRPr lang="cs-CZ" sz="3800" i="1" dirty="0" smtClean="0"/>
          </a:p>
          <a:p>
            <a:pPr marL="0" indent="0">
              <a:buNone/>
            </a:pPr>
            <a:r>
              <a:rPr lang="cs-CZ" sz="3800" i="1" dirty="0" smtClean="0"/>
              <a:t>Tato </a:t>
            </a:r>
            <a:r>
              <a:rPr lang="cs-CZ" sz="3800" i="1" dirty="0"/>
              <a:t>alternativní formulace umožňuje porozumět tomu, že zde nejde o otázku, “kdo byl na daném území první”, nýbrž se jedná o problém “síly dominantní kultury”</a:t>
            </a:r>
          </a:p>
        </p:txBody>
      </p:sp>
    </p:spTree>
    <p:extLst>
      <p:ext uri="{BB962C8B-B14F-4D97-AF65-F5344CB8AC3E}">
        <p14:creationId xmlns:p14="http://schemas.microsoft.com/office/powerpoint/2010/main" val="3025780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TYPY AOP</a:t>
            </a:r>
            <a:endParaRPr lang="cs-CZ" dirty="0">
              <a:solidFill>
                <a:srgbClr val="0070C0"/>
              </a:solidFill>
            </a:endParaRPr>
          </a:p>
        </p:txBody>
      </p:sp>
      <p:sp>
        <p:nvSpPr>
          <p:cNvPr id="3" name="Zástupný symbol pro obsah 2"/>
          <p:cNvSpPr>
            <a:spLocks noGrp="1"/>
          </p:cNvSpPr>
          <p:nvPr>
            <p:ph idx="1"/>
          </p:nvPr>
        </p:nvSpPr>
        <p:spPr/>
        <p:txBody>
          <a:bodyPr/>
          <a:lstStyle/>
          <a:p>
            <a:pPr marL="0" indent="0">
              <a:buNone/>
            </a:pPr>
            <a:r>
              <a:rPr lang="cs-CZ" dirty="0"/>
              <a:t>Sociální pracovník se snaží klientovi </a:t>
            </a:r>
            <a:r>
              <a:rPr lang="cs-CZ" dirty="0" smtClean="0"/>
              <a:t>napomoci </a:t>
            </a:r>
            <a:r>
              <a:rPr lang="cs-CZ" dirty="0"/>
              <a:t>zvládat různé stupně akulturace, snaží se porozumět klientovu zázemí a pomáhá mu </a:t>
            </a:r>
            <a:r>
              <a:rPr lang="cs-CZ" dirty="0" smtClean="0"/>
              <a:t>rozvinout </a:t>
            </a:r>
            <a:r>
              <a:rPr lang="cs-CZ" dirty="0"/>
              <a:t>dovednosti potřebné v novém prostředí.  </a:t>
            </a:r>
          </a:p>
          <a:p>
            <a:endParaRPr lang="cs-CZ" dirty="0"/>
          </a:p>
        </p:txBody>
      </p:sp>
    </p:spTree>
    <p:extLst>
      <p:ext uri="{BB962C8B-B14F-4D97-AF65-F5344CB8AC3E}">
        <p14:creationId xmlns:p14="http://schemas.microsoft.com/office/powerpoint/2010/main" val="2298830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TYPY AOP</a:t>
            </a:r>
            <a:endParaRPr lang="cs-CZ" dirty="0">
              <a:solidFill>
                <a:srgbClr val="0070C0"/>
              </a:solidFill>
            </a:endParaRP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smtClean="0">
                <a:solidFill>
                  <a:srgbClr val="0070C0"/>
                </a:solidFill>
              </a:rPr>
              <a:t>2) Liberální </a:t>
            </a:r>
            <a:r>
              <a:rPr lang="cs-CZ" b="1" dirty="0">
                <a:solidFill>
                  <a:srgbClr val="0070C0"/>
                </a:solidFill>
              </a:rPr>
              <a:t>pluralismus </a:t>
            </a:r>
            <a:endParaRPr lang="cs-CZ" b="1" dirty="0" smtClean="0">
              <a:solidFill>
                <a:srgbClr val="0070C0"/>
              </a:solidFill>
            </a:endParaRPr>
          </a:p>
          <a:p>
            <a:pPr marL="0" indent="0">
              <a:buNone/>
            </a:pPr>
            <a:r>
              <a:rPr lang="cs-CZ" dirty="0" smtClean="0"/>
              <a:t>Tento </a:t>
            </a:r>
            <a:r>
              <a:rPr lang="cs-CZ" dirty="0"/>
              <a:t>přístup zdůrazňuje princip rovných příležitostí. </a:t>
            </a:r>
            <a:endParaRPr lang="cs-CZ" dirty="0" smtClean="0"/>
          </a:p>
          <a:p>
            <a:pPr marL="0" indent="0">
              <a:buNone/>
            </a:pPr>
            <a:r>
              <a:rPr lang="cs-CZ" dirty="0" smtClean="0"/>
              <a:t>Jeho </a:t>
            </a:r>
            <a:r>
              <a:rPr lang="cs-CZ" dirty="0"/>
              <a:t>zastánci usilují, aby se uplatňovaly stejné zásady rozhodování, a to se zvláštním zřetelem na znevýhodněné skupiny. </a:t>
            </a:r>
            <a:endParaRPr lang="cs-CZ" dirty="0" smtClean="0"/>
          </a:p>
          <a:p>
            <a:pPr marL="0" indent="0">
              <a:buNone/>
            </a:pPr>
            <a:r>
              <a:rPr lang="cs-CZ" dirty="0" smtClean="0"/>
              <a:t>Zavádějí </a:t>
            </a:r>
            <a:r>
              <a:rPr lang="cs-CZ" dirty="0"/>
              <a:t>se zákony, které zaručují právo všech na stejné zacházení v práci, při zajišťování bydlení, </a:t>
            </a:r>
            <a:r>
              <a:rPr lang="cs-CZ" dirty="0" smtClean="0"/>
              <a:t>všichni </a:t>
            </a:r>
            <a:r>
              <a:rPr lang="cs-CZ" dirty="0"/>
              <a:t>musí mít možnost využít stejného spektra sociálních služeb. </a:t>
            </a:r>
          </a:p>
        </p:txBody>
      </p:sp>
    </p:spTree>
    <p:extLst>
      <p:ext uri="{BB962C8B-B14F-4D97-AF65-F5344CB8AC3E}">
        <p14:creationId xmlns:p14="http://schemas.microsoft.com/office/powerpoint/2010/main" val="1708461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TYPY AOP</a:t>
            </a:r>
            <a:endParaRPr lang="cs-CZ" dirty="0">
              <a:solidFill>
                <a:srgbClr val="0070C0"/>
              </a:solidFill>
            </a:endParaRPr>
          </a:p>
        </p:txBody>
      </p:sp>
      <p:sp>
        <p:nvSpPr>
          <p:cNvPr id="3" name="Zástupný symbol pro obsah 2"/>
          <p:cNvSpPr>
            <a:spLocks noGrp="1"/>
          </p:cNvSpPr>
          <p:nvPr>
            <p:ph idx="1"/>
          </p:nvPr>
        </p:nvSpPr>
        <p:spPr/>
        <p:txBody>
          <a:bodyPr>
            <a:normAutofit fontScale="92500"/>
          </a:bodyPr>
          <a:lstStyle/>
          <a:p>
            <a:pPr marL="0" indent="0">
              <a:buNone/>
            </a:pPr>
            <a:r>
              <a:rPr lang="cs-CZ" b="1" dirty="0" smtClean="0">
                <a:solidFill>
                  <a:srgbClr val="0070C0"/>
                </a:solidFill>
              </a:rPr>
              <a:t>3) Kulturní </a:t>
            </a:r>
            <a:r>
              <a:rPr lang="cs-CZ" b="1" dirty="0">
                <a:solidFill>
                  <a:srgbClr val="0070C0"/>
                </a:solidFill>
              </a:rPr>
              <a:t>pluralismus </a:t>
            </a:r>
            <a:endParaRPr lang="cs-CZ" b="1" dirty="0" smtClean="0">
              <a:solidFill>
                <a:srgbClr val="0070C0"/>
              </a:solidFill>
            </a:endParaRPr>
          </a:p>
          <a:p>
            <a:pPr marL="0" indent="0">
              <a:buNone/>
            </a:pPr>
            <a:r>
              <a:rPr lang="cs-CZ" dirty="0" smtClean="0"/>
              <a:t>Tento </a:t>
            </a:r>
            <a:r>
              <a:rPr lang="cs-CZ" dirty="0"/>
              <a:t>přístup vychází z toho, že v různých společnostech se mohou vyskytovat různé etnické skupiny. </a:t>
            </a:r>
            <a:endParaRPr lang="cs-CZ" dirty="0" smtClean="0"/>
          </a:p>
          <a:p>
            <a:pPr marL="0" indent="0">
              <a:buNone/>
            </a:pPr>
            <a:r>
              <a:rPr lang="cs-CZ" dirty="0" smtClean="0"/>
              <a:t>Každá </a:t>
            </a:r>
            <a:r>
              <a:rPr lang="cs-CZ" dirty="0"/>
              <a:t>z těchto skupin si ve větší nebo menší míře zachovává své kulturní </a:t>
            </a:r>
            <a:r>
              <a:rPr lang="cs-CZ" dirty="0" smtClean="0"/>
              <a:t>charakteristiky</a:t>
            </a:r>
            <a:r>
              <a:rPr lang="cs-CZ" dirty="0"/>
              <a:t>. Ty mají být dle tohoto přístupu posilovány a ceněny. Tento přístup vede k politice multikulturalismu, která podporuje šíření znalostí a různých kultur.   </a:t>
            </a:r>
          </a:p>
          <a:p>
            <a:endParaRPr lang="cs-CZ" dirty="0"/>
          </a:p>
        </p:txBody>
      </p:sp>
    </p:spTree>
    <p:extLst>
      <p:ext uri="{BB962C8B-B14F-4D97-AF65-F5344CB8AC3E}">
        <p14:creationId xmlns:p14="http://schemas.microsoft.com/office/powerpoint/2010/main" val="1324531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TYPY AOP</a:t>
            </a:r>
            <a:endParaRPr lang="cs-CZ" dirty="0">
              <a:solidFill>
                <a:srgbClr val="0070C0"/>
              </a:solidFill>
            </a:endParaRPr>
          </a:p>
        </p:txBody>
      </p:sp>
      <p:sp>
        <p:nvSpPr>
          <p:cNvPr id="3" name="Zástupný symbol pro obsah 2"/>
          <p:cNvSpPr>
            <a:spLocks noGrp="1"/>
          </p:cNvSpPr>
          <p:nvPr>
            <p:ph idx="1"/>
          </p:nvPr>
        </p:nvSpPr>
        <p:spPr/>
        <p:txBody>
          <a:bodyPr>
            <a:normAutofit/>
          </a:bodyPr>
          <a:lstStyle/>
          <a:p>
            <a:pPr marL="0" indent="0">
              <a:buNone/>
            </a:pPr>
            <a:r>
              <a:rPr lang="cs-CZ" b="1" dirty="0" smtClean="0">
                <a:solidFill>
                  <a:srgbClr val="0070C0"/>
                </a:solidFill>
              </a:rPr>
              <a:t>4) Strukturalismus </a:t>
            </a:r>
          </a:p>
          <a:p>
            <a:pPr marL="0" indent="0">
              <a:buNone/>
            </a:pPr>
            <a:r>
              <a:rPr lang="cs-CZ" dirty="0" smtClean="0"/>
              <a:t>Vychází </a:t>
            </a:r>
            <a:r>
              <a:rPr lang="cs-CZ" dirty="0"/>
              <a:t>z předpokladu, že v kapitalistické společnosti mají jednotlivé </a:t>
            </a:r>
            <a:r>
              <a:rPr lang="cs-CZ" dirty="0" smtClean="0"/>
              <a:t>skupiny </a:t>
            </a:r>
            <a:r>
              <a:rPr lang="cs-CZ" dirty="0"/>
              <a:t>různé postavení</a:t>
            </a:r>
            <a:r>
              <a:rPr lang="cs-CZ" dirty="0" smtClean="0"/>
              <a:t>.</a:t>
            </a:r>
          </a:p>
          <a:p>
            <a:pPr marL="0" indent="0">
              <a:buNone/>
            </a:pPr>
            <a:r>
              <a:rPr lang="cs-CZ" dirty="0" smtClean="0"/>
              <a:t>Tradičně </a:t>
            </a:r>
            <a:r>
              <a:rPr lang="cs-CZ" dirty="0"/>
              <a:t>bývá tento pohled aplikován na postavení sociálních tříd. </a:t>
            </a:r>
          </a:p>
          <a:p>
            <a:endParaRPr lang="cs-CZ" dirty="0"/>
          </a:p>
        </p:txBody>
      </p:sp>
    </p:spTree>
    <p:extLst>
      <p:ext uri="{BB962C8B-B14F-4D97-AF65-F5344CB8AC3E}">
        <p14:creationId xmlns:p14="http://schemas.microsoft.com/office/powerpoint/2010/main" val="310195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TYPY AOP</a:t>
            </a:r>
            <a:endParaRPr lang="cs-CZ" dirty="0">
              <a:solidFill>
                <a:srgbClr val="0070C0"/>
              </a:solidFill>
            </a:endParaRPr>
          </a:p>
        </p:txBody>
      </p:sp>
      <p:sp>
        <p:nvSpPr>
          <p:cNvPr id="3" name="Zástupný symbol pro obsah 2"/>
          <p:cNvSpPr>
            <a:spLocks noGrp="1"/>
          </p:cNvSpPr>
          <p:nvPr>
            <p:ph idx="1"/>
          </p:nvPr>
        </p:nvSpPr>
        <p:spPr/>
        <p:txBody>
          <a:bodyPr/>
          <a:lstStyle/>
          <a:p>
            <a:pPr marL="0" indent="0">
              <a:buNone/>
            </a:pPr>
            <a:r>
              <a:rPr lang="cs-CZ" dirty="0"/>
              <a:t>V poslední době se tento pohled ovšem rozšiřuje také na etnické a další kulturní a sociální </a:t>
            </a:r>
            <a:r>
              <a:rPr lang="cs-CZ" dirty="0" smtClean="0"/>
              <a:t>charakteristiky </a:t>
            </a:r>
            <a:r>
              <a:rPr lang="cs-CZ" dirty="0"/>
              <a:t>(gender). </a:t>
            </a:r>
            <a:endParaRPr lang="cs-CZ" dirty="0" smtClean="0"/>
          </a:p>
          <a:p>
            <a:pPr marL="0" indent="0">
              <a:buNone/>
            </a:pPr>
            <a:r>
              <a:rPr lang="cs-CZ" dirty="0" smtClean="0"/>
              <a:t>Ty </a:t>
            </a:r>
            <a:r>
              <a:rPr lang="cs-CZ" dirty="0"/>
              <a:t>jsou pak považovány za základ ekonomické a sociální dominance konkrétních skupin ve společnosti.  </a:t>
            </a:r>
          </a:p>
          <a:p>
            <a:endParaRPr lang="cs-CZ" dirty="0"/>
          </a:p>
        </p:txBody>
      </p:sp>
    </p:spTree>
    <p:extLst>
      <p:ext uri="{BB962C8B-B14F-4D97-AF65-F5344CB8AC3E}">
        <p14:creationId xmlns:p14="http://schemas.microsoft.com/office/powerpoint/2010/main" val="274532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92D050"/>
                </a:solidFill>
              </a:rPr>
              <a:t>Ekologický přístup</a:t>
            </a:r>
          </a:p>
        </p:txBody>
      </p:sp>
      <p:sp>
        <p:nvSpPr>
          <p:cNvPr id="3" name="Zástupný symbol pro obsah 2"/>
          <p:cNvSpPr>
            <a:spLocks noGrp="1"/>
          </p:cNvSpPr>
          <p:nvPr>
            <p:ph idx="1"/>
          </p:nvPr>
        </p:nvSpPr>
        <p:spPr/>
        <p:txBody>
          <a:bodyPr/>
          <a:lstStyle/>
          <a:p>
            <a:r>
              <a:rPr lang="cs-CZ" dirty="0"/>
              <a:t>V 60. letech </a:t>
            </a:r>
            <a:r>
              <a:rPr lang="cs-CZ" dirty="0" smtClean="0"/>
              <a:t>vzrůstal </a:t>
            </a:r>
            <a:r>
              <a:rPr lang="cs-CZ" dirty="0"/>
              <a:t>zájem o ekologické koncepty a jejich </a:t>
            </a:r>
            <a:r>
              <a:rPr lang="cs-CZ" dirty="0" smtClean="0"/>
              <a:t>nutnou </a:t>
            </a:r>
            <a:r>
              <a:rPr lang="cs-CZ" dirty="0"/>
              <a:t>aplikaci v pomáhajících profesích.</a:t>
            </a:r>
          </a:p>
        </p:txBody>
      </p:sp>
    </p:spTree>
    <p:extLst>
      <p:ext uri="{BB962C8B-B14F-4D97-AF65-F5344CB8AC3E}">
        <p14:creationId xmlns:p14="http://schemas.microsoft.com/office/powerpoint/2010/main" val="1425215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smtClean="0">
                <a:solidFill>
                  <a:srgbClr val="92D050"/>
                </a:solidFill>
              </a:rPr>
              <a:t/>
            </a:r>
            <a:br>
              <a:rPr lang="cs-CZ" b="1" dirty="0" smtClean="0">
                <a:solidFill>
                  <a:srgbClr val="92D050"/>
                </a:solidFill>
              </a:rPr>
            </a:br>
            <a:r>
              <a:rPr lang="cs-CZ" b="1" dirty="0" smtClean="0">
                <a:solidFill>
                  <a:srgbClr val="92D050"/>
                </a:solidFill>
              </a:rPr>
              <a:t>Ekologický </a:t>
            </a:r>
            <a:r>
              <a:rPr lang="cs-CZ" b="1" dirty="0">
                <a:solidFill>
                  <a:srgbClr val="92D050"/>
                </a:solidFill>
              </a:rPr>
              <a:t>přístup</a:t>
            </a:r>
            <a:r>
              <a:rPr lang="cs-CZ" dirty="0" smtClean="0">
                <a:solidFill>
                  <a:srgbClr val="92D050"/>
                </a:solidFill>
              </a:rPr>
              <a:t/>
            </a:r>
            <a:br>
              <a:rPr lang="cs-CZ" dirty="0" smtClean="0">
                <a:solidFill>
                  <a:srgbClr val="92D050"/>
                </a:solidFill>
              </a:rPr>
            </a:br>
            <a:endParaRPr lang="cs-CZ" dirty="0">
              <a:solidFill>
                <a:srgbClr val="92D050"/>
              </a:solidFill>
            </a:endParaRPr>
          </a:p>
        </p:txBody>
      </p:sp>
      <p:sp>
        <p:nvSpPr>
          <p:cNvPr id="3" name="Zástupný symbol pro obsah 2"/>
          <p:cNvSpPr>
            <a:spLocks noGrp="1"/>
          </p:cNvSpPr>
          <p:nvPr>
            <p:ph idx="1"/>
          </p:nvPr>
        </p:nvSpPr>
        <p:spPr/>
        <p:txBody>
          <a:bodyPr/>
          <a:lstStyle/>
          <a:p>
            <a:r>
              <a:rPr lang="cs-CZ" dirty="0" smtClean="0"/>
              <a:t>Na </a:t>
            </a:r>
            <a:r>
              <a:rPr lang="cs-CZ" dirty="0"/>
              <a:t>vznik a rozvoj ekologické perspektivy v sociální práci měla vliv obecná teorie </a:t>
            </a:r>
            <a:r>
              <a:rPr lang="cs-CZ" dirty="0" smtClean="0"/>
              <a:t>systémů, </a:t>
            </a:r>
            <a:r>
              <a:rPr lang="cs-CZ" dirty="0"/>
              <a:t>podle níž jsou organismy systémy skládající se z podsystémů, jež spolu komunikují. </a:t>
            </a:r>
            <a:endParaRPr lang="cs-CZ" dirty="0" smtClean="0"/>
          </a:p>
          <a:p>
            <a:r>
              <a:rPr lang="cs-CZ" dirty="0" smtClean="0"/>
              <a:t>Na člověka </a:t>
            </a:r>
            <a:r>
              <a:rPr lang="cs-CZ" dirty="0"/>
              <a:t>je nazíráno jako na </a:t>
            </a:r>
            <a:r>
              <a:rPr lang="cs-CZ" b="1" dirty="0"/>
              <a:t>část větších systémů</a:t>
            </a:r>
            <a:r>
              <a:rPr lang="cs-CZ" dirty="0"/>
              <a:t> (skupiny, rodiny, společnosti), které jsou </a:t>
            </a:r>
            <a:r>
              <a:rPr lang="cs-CZ" dirty="0" smtClean="0"/>
              <a:t>spolu </a:t>
            </a:r>
            <a:r>
              <a:rPr lang="cs-CZ" dirty="0"/>
              <a:t>ve vzájemné interakci a ovlivňují se. </a:t>
            </a:r>
          </a:p>
        </p:txBody>
      </p:sp>
    </p:spTree>
    <p:extLst>
      <p:ext uri="{BB962C8B-B14F-4D97-AF65-F5344CB8AC3E}">
        <p14:creationId xmlns:p14="http://schemas.microsoft.com/office/powerpoint/2010/main" val="1306840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92D050"/>
                </a:solidFill>
              </a:rPr>
              <a:t>Ekologický přístup</a:t>
            </a:r>
          </a:p>
        </p:txBody>
      </p:sp>
      <p:sp>
        <p:nvSpPr>
          <p:cNvPr id="3" name="Zástupný symbol pro obsah 2"/>
          <p:cNvSpPr>
            <a:spLocks noGrp="1"/>
          </p:cNvSpPr>
          <p:nvPr>
            <p:ph idx="1"/>
          </p:nvPr>
        </p:nvSpPr>
        <p:spPr/>
        <p:txBody>
          <a:bodyPr/>
          <a:lstStyle/>
          <a:p>
            <a:r>
              <a:rPr lang="cs-CZ" dirty="0"/>
              <a:t>Sociální práce by </a:t>
            </a:r>
            <a:r>
              <a:rPr lang="cs-CZ" dirty="0" smtClean="0"/>
              <a:t>měla </a:t>
            </a:r>
            <a:r>
              <a:rPr lang="cs-CZ" dirty="0"/>
              <a:t>zaměřovat na dvojí perspektivu: </a:t>
            </a:r>
            <a:r>
              <a:rPr lang="cs-CZ" b="1" dirty="0" smtClean="0"/>
              <a:t>na </a:t>
            </a:r>
            <a:r>
              <a:rPr lang="cs-CZ" b="1" dirty="0"/>
              <a:t>člověka </a:t>
            </a:r>
            <a:r>
              <a:rPr lang="cs-CZ" dirty="0"/>
              <a:t>(jakožto systém) i </a:t>
            </a:r>
            <a:r>
              <a:rPr lang="cs-CZ" b="1" dirty="0"/>
              <a:t>na jeho situaci</a:t>
            </a:r>
            <a:r>
              <a:rPr lang="cs-CZ" dirty="0"/>
              <a:t> (tj. jeho prostředí), </a:t>
            </a:r>
          </a:p>
        </p:txBody>
      </p:sp>
    </p:spTree>
    <p:extLst>
      <p:ext uri="{BB962C8B-B14F-4D97-AF65-F5344CB8AC3E}">
        <p14:creationId xmlns:p14="http://schemas.microsoft.com/office/powerpoint/2010/main" val="2696458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92D050"/>
                </a:solidFill>
              </a:rPr>
              <a:t>Ekologický přístup</a:t>
            </a:r>
          </a:p>
        </p:txBody>
      </p:sp>
      <p:sp>
        <p:nvSpPr>
          <p:cNvPr id="3" name="Zástupný symbol pro obsah 2"/>
          <p:cNvSpPr>
            <a:spLocks noGrp="1"/>
          </p:cNvSpPr>
          <p:nvPr>
            <p:ph idx="1"/>
          </p:nvPr>
        </p:nvSpPr>
        <p:spPr/>
        <p:txBody>
          <a:bodyPr/>
          <a:lstStyle/>
          <a:p>
            <a:pPr>
              <a:buNone/>
            </a:pPr>
            <a:r>
              <a:rPr lang="cs-CZ" dirty="0" smtClean="0"/>
              <a:t>    Sociální </a:t>
            </a:r>
            <a:r>
              <a:rPr lang="cs-CZ" dirty="0"/>
              <a:t>práce vycházející z ekologického přístupu se zabývá transakcemi a kontakty </a:t>
            </a:r>
            <a:endParaRPr lang="cs-CZ" dirty="0" smtClean="0"/>
          </a:p>
          <a:p>
            <a:pPr>
              <a:buNone/>
            </a:pPr>
            <a:r>
              <a:rPr lang="cs-CZ" dirty="0" smtClean="0"/>
              <a:t>    jedinců </a:t>
            </a:r>
            <a:r>
              <a:rPr lang="cs-CZ" dirty="0"/>
              <a:t>a jejich prostředí, mezi nimiž dochází k vzájemnému ovlivňování, utváření </a:t>
            </a:r>
            <a:r>
              <a:rPr lang="cs-CZ" dirty="0" smtClean="0"/>
              <a:t> </a:t>
            </a:r>
          </a:p>
          <a:p>
            <a:pPr>
              <a:buNone/>
            </a:pPr>
            <a:r>
              <a:rPr lang="cs-CZ" dirty="0" smtClean="0"/>
              <a:t>    Nesnaží </a:t>
            </a:r>
            <a:r>
              <a:rPr lang="cs-CZ" dirty="0"/>
              <a:t>se hledat jenom problémy, konflikty, ale také silné stránky, zdroje a kvality jedince i prostředí</a:t>
            </a:r>
          </a:p>
        </p:txBody>
      </p:sp>
    </p:spTree>
    <p:extLst>
      <p:ext uri="{BB962C8B-B14F-4D97-AF65-F5344CB8AC3E}">
        <p14:creationId xmlns:p14="http://schemas.microsoft.com/office/powerpoint/2010/main" val="760337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smtClean="0">
                <a:solidFill>
                  <a:srgbClr val="0070C0"/>
                </a:solidFill>
              </a:rPr>
              <a:t/>
            </a:r>
            <a:br>
              <a:rPr lang="cs-CZ" b="1" dirty="0" smtClean="0">
                <a:solidFill>
                  <a:srgbClr val="0070C0"/>
                </a:solidFill>
              </a:rPr>
            </a:br>
            <a:r>
              <a:rPr lang="cs-CZ" b="1" dirty="0" err="1" smtClean="0">
                <a:solidFill>
                  <a:srgbClr val="0070C0"/>
                </a:solidFill>
              </a:rPr>
              <a:t>Antiopresívní</a:t>
            </a:r>
            <a:r>
              <a:rPr lang="cs-CZ" b="1" dirty="0" smtClean="0">
                <a:solidFill>
                  <a:srgbClr val="0070C0"/>
                </a:solidFill>
              </a:rPr>
              <a:t> </a:t>
            </a:r>
            <a:r>
              <a:rPr lang="cs-CZ" b="1" dirty="0">
                <a:solidFill>
                  <a:srgbClr val="0070C0"/>
                </a:solidFill>
              </a:rPr>
              <a:t>přístup  </a:t>
            </a:r>
            <a:br>
              <a:rPr lang="cs-CZ" b="1" dirty="0">
                <a:solidFill>
                  <a:srgbClr val="0070C0"/>
                </a:solidFill>
              </a:rPr>
            </a:br>
            <a:endParaRPr lang="cs-CZ" dirty="0"/>
          </a:p>
        </p:txBody>
      </p:sp>
      <p:sp>
        <p:nvSpPr>
          <p:cNvPr id="3" name="Zástupný symbol pro obsah 2"/>
          <p:cNvSpPr>
            <a:spLocks noGrp="1"/>
          </p:cNvSpPr>
          <p:nvPr>
            <p:ph idx="1"/>
          </p:nvPr>
        </p:nvSpPr>
        <p:spPr/>
        <p:txBody>
          <a:bodyPr/>
          <a:lstStyle/>
          <a:p>
            <a:r>
              <a:rPr lang="cs-CZ" dirty="0"/>
              <a:t>Na konci 80. let a v průběhu 90. let se v moderní sociální práci začaly prosazovat přístupy, které bývají označovány jako </a:t>
            </a:r>
            <a:r>
              <a:rPr lang="cs-CZ" b="1" dirty="0" err="1"/>
              <a:t>antidiskriminující</a:t>
            </a:r>
            <a:r>
              <a:rPr lang="cs-CZ" b="1" dirty="0"/>
              <a:t> a </a:t>
            </a:r>
            <a:r>
              <a:rPr lang="cs-CZ" b="1" dirty="0" err="1"/>
              <a:t>antiopresivní</a:t>
            </a:r>
            <a:r>
              <a:rPr lang="cs-CZ" b="1" dirty="0"/>
              <a:t>. </a:t>
            </a:r>
          </a:p>
          <a:p>
            <a:endParaRPr lang="cs-CZ" dirty="0"/>
          </a:p>
        </p:txBody>
      </p:sp>
    </p:spTree>
    <p:extLst>
      <p:ext uri="{BB962C8B-B14F-4D97-AF65-F5344CB8AC3E}">
        <p14:creationId xmlns:p14="http://schemas.microsoft.com/office/powerpoint/2010/main" val="992844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92D050"/>
                </a:solidFill>
              </a:rPr>
              <a:t>Ekologický přístup</a:t>
            </a:r>
          </a:p>
        </p:txBody>
      </p:sp>
      <p:sp>
        <p:nvSpPr>
          <p:cNvPr id="3" name="Zástupný symbol pro obsah 2"/>
          <p:cNvSpPr>
            <a:spLocks noGrp="1"/>
          </p:cNvSpPr>
          <p:nvPr>
            <p:ph idx="1"/>
          </p:nvPr>
        </p:nvSpPr>
        <p:spPr/>
        <p:txBody>
          <a:bodyPr/>
          <a:lstStyle/>
          <a:p>
            <a:r>
              <a:rPr lang="cs-CZ" dirty="0"/>
              <a:t>Ekologický přístup je protipólem poradenství, psychoterapie či jiných profesí, které se </a:t>
            </a:r>
            <a:r>
              <a:rPr lang="cs-CZ" dirty="0" smtClean="0"/>
              <a:t>zaměřují zejména </a:t>
            </a:r>
            <a:r>
              <a:rPr lang="cs-CZ" dirty="0"/>
              <a:t>na intrapsychické procesy jedince, popř. na interpersonální rodinné procesy a neuvažují o vlivu širšího sociálního prostředí a kultury na život </a:t>
            </a:r>
            <a:r>
              <a:rPr lang="cs-CZ" dirty="0" smtClean="0"/>
              <a:t>klienta.</a:t>
            </a:r>
            <a:endParaRPr lang="cs-CZ" dirty="0"/>
          </a:p>
        </p:txBody>
      </p:sp>
    </p:spTree>
    <p:extLst>
      <p:ext uri="{BB962C8B-B14F-4D97-AF65-F5344CB8AC3E}">
        <p14:creationId xmlns:p14="http://schemas.microsoft.com/office/powerpoint/2010/main" val="2239293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92D050"/>
                </a:solidFill>
              </a:rPr>
              <a:t>Ekologický přístup</a:t>
            </a:r>
          </a:p>
        </p:txBody>
      </p:sp>
      <p:sp>
        <p:nvSpPr>
          <p:cNvPr id="3" name="Zástupný symbol pro obsah 2"/>
          <p:cNvSpPr>
            <a:spLocks noGrp="1"/>
          </p:cNvSpPr>
          <p:nvPr>
            <p:ph idx="1"/>
          </p:nvPr>
        </p:nvSpPr>
        <p:spPr/>
        <p:txBody>
          <a:bodyPr>
            <a:normAutofit lnSpcReduction="10000"/>
          </a:bodyPr>
          <a:lstStyle/>
          <a:p>
            <a:r>
              <a:rPr lang="cs-CZ" dirty="0"/>
              <a:t>V praxi </a:t>
            </a:r>
            <a:r>
              <a:rPr lang="cs-CZ" dirty="0" smtClean="0"/>
              <a:t>se sociální </a:t>
            </a:r>
            <a:r>
              <a:rPr lang="cs-CZ" dirty="0"/>
              <a:t>práce </a:t>
            </a:r>
            <a:r>
              <a:rPr lang="cs-CZ" dirty="0" smtClean="0"/>
              <a:t>v </a:t>
            </a:r>
            <a:r>
              <a:rPr lang="cs-CZ" dirty="0"/>
              <a:t>rámci ekologického přístupu užívá tzv. „</a:t>
            </a:r>
            <a:r>
              <a:rPr lang="cs-CZ" dirty="0" err="1"/>
              <a:t>life</a:t>
            </a:r>
            <a:r>
              <a:rPr lang="cs-CZ" dirty="0"/>
              <a:t>“ model. </a:t>
            </a:r>
            <a:endParaRPr lang="cs-CZ" dirty="0" smtClean="0"/>
          </a:p>
          <a:p>
            <a:r>
              <a:rPr lang="cs-CZ" dirty="0" smtClean="0"/>
              <a:t>Orientuje </a:t>
            </a:r>
            <a:r>
              <a:rPr lang="cs-CZ" dirty="0"/>
              <a:t>se na silné stránky klienta, jeho vrozenou touhu po zdraví a trvalém růstu, modifikuje prostředí dle potřeb klienta a zlepšuje vztahy klienta a jeho prostředí. </a:t>
            </a:r>
            <a:endParaRPr lang="cs-CZ" dirty="0" smtClean="0"/>
          </a:p>
          <a:p>
            <a:r>
              <a:rPr lang="cs-CZ" dirty="0" smtClean="0"/>
              <a:t>I </a:t>
            </a:r>
            <a:r>
              <a:rPr lang="cs-CZ" dirty="0"/>
              <a:t>v tomto přístupu je důraz kladen na zmocňování klienta, který je chápán jako partner sociálního pracovníka.   </a:t>
            </a:r>
          </a:p>
          <a:p>
            <a:endParaRPr lang="cs-CZ" dirty="0"/>
          </a:p>
        </p:txBody>
      </p:sp>
    </p:spTree>
    <p:extLst>
      <p:ext uri="{BB962C8B-B14F-4D97-AF65-F5344CB8AC3E}">
        <p14:creationId xmlns:p14="http://schemas.microsoft.com/office/powerpoint/2010/main" val="2862605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92D050"/>
                </a:solidFill>
              </a:rPr>
              <a:t>Hodnoty v ekologické perspektivě</a:t>
            </a:r>
            <a:r>
              <a:rPr lang="cs-CZ" b="1" dirty="0"/>
              <a:t> </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marL="514350" indent="-514350">
              <a:buAutoNum type="arabicParenR"/>
            </a:pPr>
            <a:r>
              <a:rPr lang="cs-CZ" dirty="0" smtClean="0"/>
              <a:t>Každý klient </a:t>
            </a:r>
            <a:r>
              <a:rPr lang="cs-CZ" dirty="0"/>
              <a:t>je jedinečný a zaslouží si pozornost a úctu (individualizace).  </a:t>
            </a:r>
            <a:endParaRPr lang="cs-CZ" dirty="0" smtClean="0"/>
          </a:p>
          <a:p>
            <a:pPr marL="514350" indent="-514350">
              <a:buAutoNum type="arabicParenR"/>
            </a:pPr>
            <a:endParaRPr lang="cs-CZ" dirty="0" smtClean="0"/>
          </a:p>
          <a:p>
            <a:pPr marL="0" indent="0">
              <a:buNone/>
            </a:pPr>
            <a:r>
              <a:rPr lang="cs-CZ" dirty="0" smtClean="0"/>
              <a:t>2) </a:t>
            </a:r>
            <a:r>
              <a:rPr lang="cs-CZ" dirty="0"/>
              <a:t>Klient má právo vyjadřovat své pocity. </a:t>
            </a:r>
            <a:endParaRPr lang="cs-CZ" dirty="0" smtClean="0"/>
          </a:p>
          <a:p>
            <a:pPr marL="0" indent="0">
              <a:buNone/>
            </a:pPr>
            <a:r>
              <a:rPr lang="cs-CZ" dirty="0" smtClean="0"/>
              <a:t>Tento </a:t>
            </a:r>
            <a:r>
              <a:rPr lang="cs-CZ" dirty="0"/>
              <a:t>proces sebevyjádření je nutno nahlížet jako růstový proces (účelné vyjadřování pocitů). </a:t>
            </a:r>
            <a:endParaRPr lang="cs-CZ" dirty="0" smtClean="0"/>
          </a:p>
          <a:p>
            <a:pPr marL="0" indent="0">
              <a:buNone/>
            </a:pPr>
            <a:endParaRPr lang="cs-CZ" dirty="0" smtClean="0"/>
          </a:p>
        </p:txBody>
      </p:sp>
    </p:spTree>
    <p:extLst>
      <p:ext uri="{BB962C8B-B14F-4D97-AF65-F5344CB8AC3E}">
        <p14:creationId xmlns:p14="http://schemas.microsoft.com/office/powerpoint/2010/main" val="18682058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92D050"/>
                </a:solidFill>
              </a:rPr>
              <a:t>Hodnoty v ekologické perspektivě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dirty="0"/>
              <a:t>3) Emoční angažovanost sociálního pracovníka při řešení problémů klienta musí být přiměřená (kontrolovaná emoční angažovanost). </a:t>
            </a:r>
            <a:endParaRPr lang="cs-CZ" dirty="0" smtClean="0"/>
          </a:p>
          <a:p>
            <a:pPr marL="0" indent="0">
              <a:buNone/>
            </a:pPr>
            <a:endParaRPr lang="cs-CZ" dirty="0"/>
          </a:p>
          <a:p>
            <a:pPr marL="0" indent="0">
              <a:buNone/>
            </a:pPr>
            <a:r>
              <a:rPr lang="cs-CZ" dirty="0"/>
              <a:t>4) Klient má právo být akceptován takový, jaký je (akceptace). </a:t>
            </a:r>
          </a:p>
          <a:p>
            <a:endParaRPr lang="cs-CZ" dirty="0"/>
          </a:p>
        </p:txBody>
      </p:sp>
    </p:spTree>
    <p:extLst>
      <p:ext uri="{BB962C8B-B14F-4D97-AF65-F5344CB8AC3E}">
        <p14:creationId xmlns:p14="http://schemas.microsoft.com/office/powerpoint/2010/main" val="3784361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a:solidFill>
                  <a:srgbClr val="92D050"/>
                </a:solidFill>
              </a:rPr>
              <a:t>Hodnoty v ekologické perspektivě </a:t>
            </a:r>
            <a:r>
              <a:rPr lang="cs-CZ" b="1" dirty="0"/>
              <a:t/>
            </a:r>
            <a:br>
              <a:rPr lang="cs-CZ" b="1" dirty="0"/>
            </a:br>
            <a:endParaRPr lang="cs-CZ" b="1" dirty="0"/>
          </a:p>
        </p:txBody>
      </p:sp>
      <p:sp>
        <p:nvSpPr>
          <p:cNvPr id="3" name="Zástupný symbol pro obsah 2"/>
          <p:cNvSpPr>
            <a:spLocks noGrp="1"/>
          </p:cNvSpPr>
          <p:nvPr>
            <p:ph idx="1"/>
          </p:nvPr>
        </p:nvSpPr>
        <p:spPr/>
        <p:txBody>
          <a:bodyPr/>
          <a:lstStyle/>
          <a:p>
            <a:pPr marL="0" indent="0">
              <a:buNone/>
            </a:pPr>
            <a:r>
              <a:rPr lang="cs-CZ" dirty="0" smtClean="0"/>
              <a:t>5) </a:t>
            </a:r>
            <a:r>
              <a:rPr lang="cs-CZ" dirty="0"/>
              <a:t>Sociální pracovník nemá právo klienta posuzovat (nepředsudečný postoj</a:t>
            </a:r>
            <a:r>
              <a:rPr lang="cs-CZ" dirty="0" smtClean="0"/>
              <a:t>).</a:t>
            </a:r>
          </a:p>
          <a:p>
            <a:pPr marL="0" indent="0">
              <a:buNone/>
            </a:pPr>
            <a:r>
              <a:rPr lang="cs-CZ" dirty="0" smtClean="0"/>
              <a:t> </a:t>
            </a:r>
          </a:p>
          <a:p>
            <a:pPr marL="0" indent="0">
              <a:buNone/>
            </a:pPr>
            <a:r>
              <a:rPr lang="cs-CZ" dirty="0" smtClean="0"/>
              <a:t>6) </a:t>
            </a:r>
            <a:r>
              <a:rPr lang="cs-CZ" dirty="0"/>
              <a:t>Klient má právo rozhodovat o svém životě v maximální možné míře (sebeurčení). </a:t>
            </a:r>
            <a:endParaRPr lang="cs-CZ" dirty="0" smtClean="0"/>
          </a:p>
          <a:p>
            <a:pPr marL="0" indent="0">
              <a:buNone/>
            </a:pPr>
            <a:endParaRPr lang="cs-CZ" dirty="0" smtClean="0"/>
          </a:p>
          <a:p>
            <a:pPr marL="0" indent="0">
              <a:buNone/>
            </a:pPr>
            <a:r>
              <a:rPr lang="cs-CZ" dirty="0" smtClean="0"/>
              <a:t>7) </a:t>
            </a:r>
            <a:r>
              <a:rPr lang="cs-CZ" dirty="0"/>
              <a:t>Informace získané od klienta musí být </a:t>
            </a:r>
            <a:r>
              <a:rPr lang="cs-CZ" dirty="0" smtClean="0"/>
              <a:t>chápány - jako princip důvěrnosti </a:t>
            </a:r>
            <a:r>
              <a:rPr lang="cs-CZ" dirty="0"/>
              <a:t>(důvěrnost).</a:t>
            </a:r>
          </a:p>
          <a:p>
            <a:endParaRPr lang="cs-CZ" dirty="0"/>
          </a:p>
        </p:txBody>
      </p:sp>
    </p:spTree>
    <p:extLst>
      <p:ext uri="{BB962C8B-B14F-4D97-AF65-F5344CB8AC3E}">
        <p14:creationId xmlns:p14="http://schemas.microsoft.com/office/powerpoint/2010/main" val="859910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92D050"/>
                </a:solidFill>
              </a:rPr>
              <a:t>Ekologický přístup</a:t>
            </a:r>
          </a:p>
        </p:txBody>
      </p:sp>
      <p:sp>
        <p:nvSpPr>
          <p:cNvPr id="3" name="Zástupný symbol pro obsah 2"/>
          <p:cNvSpPr>
            <a:spLocks noGrp="1"/>
          </p:cNvSpPr>
          <p:nvPr>
            <p:ph idx="1"/>
          </p:nvPr>
        </p:nvSpPr>
        <p:spPr/>
        <p:txBody>
          <a:bodyPr/>
          <a:lstStyle/>
          <a:p>
            <a:r>
              <a:rPr lang="cs-CZ" b="1" dirty="0"/>
              <a:t>Cílem sociální práce z hlediska ekologického přístupu </a:t>
            </a:r>
            <a:r>
              <a:rPr lang="cs-CZ" dirty="0"/>
              <a:t>je podporovat růst, rozvoj, posilovat adaptivní kapacity lidí a odstraňovat bariéry v prostředí tak, aby odpovídalo potřebám klientů. </a:t>
            </a:r>
          </a:p>
        </p:txBody>
      </p:sp>
    </p:spTree>
    <p:extLst>
      <p:ext uri="{BB962C8B-B14F-4D97-AF65-F5344CB8AC3E}">
        <p14:creationId xmlns:p14="http://schemas.microsoft.com/office/powerpoint/2010/main" val="21223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92D050"/>
                </a:solidFill>
              </a:rPr>
              <a:t>Ekologický přístup</a:t>
            </a:r>
          </a:p>
        </p:txBody>
      </p:sp>
      <p:sp>
        <p:nvSpPr>
          <p:cNvPr id="3" name="Zástupný symbol pro obsah 2"/>
          <p:cNvSpPr>
            <a:spLocks noGrp="1"/>
          </p:cNvSpPr>
          <p:nvPr>
            <p:ph idx="1"/>
          </p:nvPr>
        </p:nvSpPr>
        <p:spPr/>
        <p:txBody>
          <a:bodyPr/>
          <a:lstStyle/>
          <a:p>
            <a:r>
              <a:rPr lang="cs-CZ" b="1" dirty="0"/>
              <a:t>Tento přístup si uvědomuje, že mnoho problémů v životě klienta vzniká v důsledku prostředí, v němž klient žije, a proto se dá velmi dobře použít např. při práci s romskou </a:t>
            </a:r>
            <a:r>
              <a:rPr lang="cs-CZ" b="1" dirty="0" smtClean="0"/>
              <a:t>minoritou</a:t>
            </a:r>
            <a:endParaRPr lang="cs-CZ" b="1" dirty="0"/>
          </a:p>
          <a:p>
            <a:endParaRPr lang="cs-CZ" dirty="0"/>
          </a:p>
        </p:txBody>
      </p:sp>
    </p:spTree>
    <p:extLst>
      <p:ext uri="{BB962C8B-B14F-4D97-AF65-F5344CB8AC3E}">
        <p14:creationId xmlns:p14="http://schemas.microsoft.com/office/powerpoint/2010/main" val="4015300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MATOUŠEK, O. a kol. Metody a řízení sociální práce. 1. vyd. Praha : Portál, 2003. ISBN 80-7178-548-2.  </a:t>
            </a:r>
          </a:p>
          <a:p>
            <a:r>
              <a:rPr lang="cs-CZ" dirty="0"/>
              <a:t>MATOUŠEK, O., KOLÁČKOVÁ, J. a kol. Sociální práce v praxi : specifika různých </a:t>
            </a:r>
            <a:r>
              <a:rPr lang="cs-CZ" dirty="0" err="1"/>
              <a:t>cílo</a:t>
            </a:r>
            <a:r>
              <a:rPr lang="cs-CZ" dirty="0"/>
              <a:t>- </a:t>
            </a:r>
            <a:r>
              <a:rPr lang="cs-CZ" dirty="0" err="1"/>
              <a:t>vých</a:t>
            </a:r>
            <a:r>
              <a:rPr lang="cs-CZ" dirty="0"/>
              <a:t> skupin a práce s nimi. 2. vyd. Praha : Portál, 2010. ISBN 978-80-7367-818-0.  </a:t>
            </a:r>
          </a:p>
          <a:p>
            <a:r>
              <a:rPr lang="cs-CZ" dirty="0"/>
              <a:t>MATOUŠEK, O. a kol. Základy sociální práce. 1. vyd. Praha : Portál, 2001. ISBN 807178- 473-7.  </a:t>
            </a:r>
          </a:p>
          <a:p>
            <a:r>
              <a:rPr lang="cs-CZ" dirty="0"/>
              <a:t>NAVRÁTIL, P. Teorie a metody sociální práce. Brno : Marek Zeman, 2001. ISBN 80- 903070-0-0.  </a:t>
            </a:r>
          </a:p>
          <a:p>
            <a:endParaRPr lang="cs-CZ" dirty="0"/>
          </a:p>
        </p:txBody>
      </p:sp>
    </p:spTree>
    <p:extLst>
      <p:ext uri="{BB962C8B-B14F-4D97-AF65-F5344CB8AC3E}">
        <p14:creationId xmlns:p14="http://schemas.microsoft.com/office/powerpoint/2010/main" val="9715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err="1">
                <a:solidFill>
                  <a:srgbClr val="0070C0"/>
                </a:solidFill>
              </a:rPr>
              <a:t>Antiopresívní</a:t>
            </a:r>
            <a:r>
              <a:rPr lang="cs-CZ" b="1" dirty="0">
                <a:solidFill>
                  <a:srgbClr val="0070C0"/>
                </a:solidFill>
              </a:rPr>
              <a:t> přístup  </a:t>
            </a:r>
            <a:br>
              <a:rPr lang="cs-CZ" b="1" dirty="0">
                <a:solidFill>
                  <a:srgbClr val="0070C0"/>
                </a:solidFill>
              </a:rPr>
            </a:br>
            <a:endParaRPr lang="cs-CZ" dirty="0">
              <a:solidFill>
                <a:srgbClr val="0070C0"/>
              </a:solidFill>
            </a:endParaRPr>
          </a:p>
        </p:txBody>
      </p:sp>
      <p:sp>
        <p:nvSpPr>
          <p:cNvPr id="3" name="Zástupný symbol pro obsah 2"/>
          <p:cNvSpPr>
            <a:spLocks noGrp="1"/>
          </p:cNvSpPr>
          <p:nvPr>
            <p:ph idx="1"/>
          </p:nvPr>
        </p:nvSpPr>
        <p:spPr/>
        <p:txBody>
          <a:bodyPr/>
          <a:lstStyle/>
          <a:p>
            <a:pPr marL="0" indent="0">
              <a:buNone/>
            </a:pPr>
            <a:r>
              <a:rPr lang="cs-CZ" dirty="0"/>
              <a:t>Nárůst zájmu o tyto modely sociální práce souvisí s potřebou některých západních zemí čelit výbušným problémům, které souvisely s pobytem běženců z Východu v Německu i jinde, kriminalitou a nepokoji černošského obyvatelstva ve Velké Británii nebo ve Spojených státech</a:t>
            </a:r>
          </a:p>
        </p:txBody>
      </p:sp>
    </p:spTree>
    <p:extLst>
      <p:ext uri="{BB962C8B-B14F-4D97-AF65-F5344CB8AC3E}">
        <p14:creationId xmlns:p14="http://schemas.microsoft.com/office/powerpoint/2010/main" val="211664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err="1">
                <a:solidFill>
                  <a:srgbClr val="0070C0"/>
                </a:solidFill>
              </a:rPr>
              <a:t>Antiopresívní</a:t>
            </a:r>
            <a:r>
              <a:rPr lang="cs-CZ" b="1" dirty="0">
                <a:solidFill>
                  <a:srgbClr val="0070C0"/>
                </a:solidFill>
              </a:rPr>
              <a:t> přístup  </a:t>
            </a:r>
            <a:r>
              <a:rPr lang="cs-CZ" b="1" dirty="0"/>
              <a:t/>
            </a:r>
            <a:br>
              <a:rPr lang="cs-CZ" b="1" dirty="0"/>
            </a:br>
            <a:endParaRPr lang="cs-CZ" dirty="0"/>
          </a:p>
        </p:txBody>
      </p:sp>
      <p:sp>
        <p:nvSpPr>
          <p:cNvPr id="3" name="Zástupný symbol pro obsah 2"/>
          <p:cNvSpPr>
            <a:spLocks noGrp="1"/>
          </p:cNvSpPr>
          <p:nvPr>
            <p:ph idx="1"/>
          </p:nvPr>
        </p:nvSpPr>
        <p:spPr/>
        <p:txBody>
          <a:bodyPr/>
          <a:lstStyle/>
          <a:p>
            <a:r>
              <a:rPr lang="cs-CZ" dirty="0" err="1" smtClean="0"/>
              <a:t>Antiopresivní</a:t>
            </a:r>
            <a:r>
              <a:rPr lang="cs-CZ" dirty="0" smtClean="0"/>
              <a:t> přístupy ( “AOP”) jsou zajímavé tím, že jejich autoři definovali jako cíl intervencí sociálních pracovníků - změnu situace u </a:t>
            </a:r>
            <a:r>
              <a:rPr lang="cs-CZ" dirty="0" err="1" smtClean="0"/>
              <a:t>statusově</a:t>
            </a:r>
            <a:r>
              <a:rPr lang="cs-CZ" dirty="0" smtClean="0"/>
              <a:t> a kulturně znevýhodněných menšin.  </a:t>
            </a:r>
          </a:p>
          <a:p>
            <a:endParaRPr lang="cs-CZ" dirty="0"/>
          </a:p>
        </p:txBody>
      </p:sp>
    </p:spTree>
    <p:extLst>
      <p:ext uri="{BB962C8B-B14F-4D97-AF65-F5344CB8AC3E}">
        <p14:creationId xmlns:p14="http://schemas.microsoft.com/office/powerpoint/2010/main" val="317288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err="1">
                <a:solidFill>
                  <a:srgbClr val="0070C0"/>
                </a:solidFill>
              </a:rPr>
              <a:t>Antiopresívní</a:t>
            </a:r>
            <a:r>
              <a:rPr lang="cs-CZ" b="1" dirty="0">
                <a:solidFill>
                  <a:srgbClr val="0070C0"/>
                </a:solidFill>
              </a:rPr>
              <a:t> přístup  </a:t>
            </a:r>
            <a:br>
              <a:rPr lang="cs-CZ" b="1" dirty="0">
                <a:solidFill>
                  <a:srgbClr val="0070C0"/>
                </a:solidFill>
              </a:rPr>
            </a:br>
            <a:endParaRPr lang="cs-CZ" dirty="0">
              <a:solidFill>
                <a:srgbClr val="0070C0"/>
              </a:solidFill>
            </a:endParaRPr>
          </a:p>
        </p:txBody>
      </p:sp>
      <p:sp>
        <p:nvSpPr>
          <p:cNvPr id="3" name="Zástupný symbol pro obsah 2"/>
          <p:cNvSpPr>
            <a:spLocks noGrp="1"/>
          </p:cNvSpPr>
          <p:nvPr>
            <p:ph idx="1"/>
          </p:nvPr>
        </p:nvSpPr>
        <p:spPr/>
        <p:txBody>
          <a:bodyPr/>
          <a:lstStyle/>
          <a:p>
            <a:r>
              <a:rPr lang="cs-CZ" dirty="0"/>
              <a:t>Výchozím pojmem AOP je </a:t>
            </a:r>
            <a:r>
              <a:rPr lang="cs-CZ" dirty="0" smtClean="0"/>
              <a:t>„oprese</a:t>
            </a:r>
            <a:r>
              <a:rPr lang="cs-CZ" dirty="0"/>
              <a:t>”. </a:t>
            </a:r>
            <a:endParaRPr lang="cs-CZ" dirty="0" smtClean="0"/>
          </a:p>
          <a:p>
            <a:r>
              <a:rPr lang="cs-CZ" b="1" dirty="0" smtClean="0"/>
              <a:t>Tímto </a:t>
            </a:r>
            <a:r>
              <a:rPr lang="cs-CZ" b="1" dirty="0"/>
              <a:t>termínem je označováno strukturální </a:t>
            </a:r>
            <a:r>
              <a:rPr lang="cs-CZ" b="1" dirty="0" smtClean="0"/>
              <a:t>znevýhodnění </a:t>
            </a:r>
            <a:r>
              <a:rPr lang="cs-CZ" b="1" dirty="0"/>
              <a:t>určitých skupin. </a:t>
            </a:r>
            <a:endParaRPr lang="cs-CZ" b="1" dirty="0" smtClean="0"/>
          </a:p>
          <a:p>
            <a:r>
              <a:rPr lang="cs-CZ" dirty="0" smtClean="0"/>
              <a:t>Těm </a:t>
            </a:r>
            <a:r>
              <a:rPr lang="cs-CZ" dirty="0"/>
              <a:t>jsou v moderní společnosti systematicky, s pravidelností upírána některá práva a možnosti, které jsou běžně dostupné většinové části společnosti nebo její elitě. </a:t>
            </a:r>
          </a:p>
        </p:txBody>
      </p:sp>
    </p:spTree>
    <p:extLst>
      <p:ext uri="{BB962C8B-B14F-4D97-AF65-F5344CB8AC3E}">
        <p14:creationId xmlns:p14="http://schemas.microsoft.com/office/powerpoint/2010/main" val="2426309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normAutofit fontScale="90000"/>
          </a:bodyPr>
          <a:lstStyle/>
          <a:p>
            <a:r>
              <a:rPr lang="cs-CZ" b="1" dirty="0" err="1">
                <a:solidFill>
                  <a:srgbClr val="0070C0"/>
                </a:solidFill>
              </a:rPr>
              <a:t>Antiopresívní</a:t>
            </a:r>
            <a:r>
              <a:rPr lang="cs-CZ" b="1" dirty="0">
                <a:solidFill>
                  <a:srgbClr val="0070C0"/>
                </a:solidFill>
              </a:rPr>
              <a:t> přístup  </a:t>
            </a:r>
            <a:r>
              <a:rPr lang="cs-CZ" b="1" dirty="0"/>
              <a:t/>
            </a:r>
            <a:br>
              <a:rPr lang="cs-CZ" b="1" dirty="0"/>
            </a:br>
            <a:endParaRPr lang="cs-CZ" dirty="0"/>
          </a:p>
        </p:txBody>
      </p:sp>
      <p:sp>
        <p:nvSpPr>
          <p:cNvPr id="3" name="Zástupný symbol pro obsah 2"/>
          <p:cNvSpPr>
            <a:spLocks noGrp="1"/>
          </p:cNvSpPr>
          <p:nvPr>
            <p:ph idx="1"/>
          </p:nvPr>
        </p:nvSpPr>
        <p:spPr/>
        <p:txBody>
          <a:bodyPr/>
          <a:lstStyle/>
          <a:p>
            <a:r>
              <a:rPr lang="cs-CZ" dirty="0"/>
              <a:t>AOP se obecně zabývá různými formami útlaku žen, příslušníků různých ras, tříd a etnik, náboženských skupin a dalších sociálních a kulturních skupin.   </a:t>
            </a:r>
          </a:p>
          <a:p>
            <a:endParaRPr lang="cs-CZ" dirty="0"/>
          </a:p>
        </p:txBody>
      </p:sp>
    </p:spTree>
    <p:extLst>
      <p:ext uri="{BB962C8B-B14F-4D97-AF65-F5344CB8AC3E}">
        <p14:creationId xmlns:p14="http://schemas.microsoft.com/office/powerpoint/2010/main" val="377355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smtClean="0">
                <a:solidFill>
                  <a:srgbClr val="0070C0"/>
                </a:solidFill>
              </a:rPr>
              <a:t>Vymezení AOP - následujícími </a:t>
            </a:r>
            <a:r>
              <a:rPr lang="cs-CZ" b="1" dirty="0">
                <a:solidFill>
                  <a:srgbClr val="0070C0"/>
                </a:solidFill>
              </a:rPr>
              <a:t>rysy</a:t>
            </a:r>
          </a:p>
        </p:txBody>
      </p:sp>
      <p:sp>
        <p:nvSpPr>
          <p:cNvPr id="3" name="Zástupný symbol pro obsah 2"/>
          <p:cNvSpPr>
            <a:spLocks noGrp="1"/>
          </p:cNvSpPr>
          <p:nvPr>
            <p:ph idx="1"/>
          </p:nvPr>
        </p:nvSpPr>
        <p:spPr/>
        <p:txBody>
          <a:bodyPr>
            <a:normAutofit/>
          </a:bodyPr>
          <a:lstStyle/>
          <a:p>
            <a:pPr marL="0" indent="0">
              <a:buNone/>
            </a:pPr>
            <a:r>
              <a:rPr lang="cs-CZ" b="1" dirty="0" smtClean="0">
                <a:solidFill>
                  <a:srgbClr val="0070C0"/>
                </a:solidFill>
              </a:rPr>
              <a:t>1) Diskriminace</a:t>
            </a:r>
            <a:r>
              <a:rPr lang="cs-CZ" dirty="0" smtClean="0">
                <a:solidFill>
                  <a:srgbClr val="0070C0"/>
                </a:solidFill>
              </a:rPr>
              <a:t> </a:t>
            </a:r>
            <a:r>
              <a:rPr lang="cs-CZ" dirty="0"/>
              <a:t>je základní rys klientovy </a:t>
            </a:r>
            <a:r>
              <a:rPr lang="cs-CZ" dirty="0" smtClean="0"/>
              <a:t>situace. </a:t>
            </a:r>
            <a:r>
              <a:rPr lang="cs-CZ" dirty="0"/>
              <a:t>Podle představitelů AOP je vysloveně nebezpečné, pokud si sociální pracovník neuvědomuje diskriminaci či opresi, které je klient vystaven. </a:t>
            </a:r>
          </a:p>
        </p:txBody>
      </p:sp>
    </p:spTree>
    <p:extLst>
      <p:ext uri="{BB962C8B-B14F-4D97-AF65-F5344CB8AC3E}">
        <p14:creationId xmlns:p14="http://schemas.microsoft.com/office/powerpoint/2010/main" val="3247543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rgbClr val="C00000"/>
            </a:solidFill>
          </a:ln>
        </p:spPr>
        <p:txBody>
          <a:bodyPr/>
          <a:lstStyle/>
          <a:p>
            <a:r>
              <a:rPr lang="cs-CZ" b="1" dirty="0">
                <a:solidFill>
                  <a:srgbClr val="0070C0"/>
                </a:solidFill>
              </a:rPr>
              <a:t>Vymezení AOP - následujícími rysy</a:t>
            </a:r>
          </a:p>
        </p:txBody>
      </p:sp>
      <p:sp>
        <p:nvSpPr>
          <p:cNvPr id="3" name="Zástupný symbol pro obsah 2"/>
          <p:cNvSpPr>
            <a:spLocks noGrp="1"/>
          </p:cNvSpPr>
          <p:nvPr>
            <p:ph idx="1"/>
          </p:nvPr>
        </p:nvSpPr>
        <p:spPr/>
        <p:txBody>
          <a:bodyPr/>
          <a:lstStyle/>
          <a:p>
            <a:r>
              <a:rPr lang="cs-CZ" dirty="0"/>
              <a:t>AOP si kladou za cíl upozorňovat zejména na opresi, která vzniká mezi kategoriemi lidí, např. oprese mužů vůči ženám (gender), jedné kultury vůči druhé (etnocentrismus), mezi generacemi (ageismus), zdravých lidí vůči </a:t>
            </a:r>
            <a:r>
              <a:rPr lang="cs-CZ" dirty="0" smtClean="0"/>
              <a:t>postiženým</a:t>
            </a:r>
            <a:endParaRPr lang="cs-CZ" dirty="0"/>
          </a:p>
          <a:p>
            <a:endParaRPr lang="cs-CZ" dirty="0"/>
          </a:p>
        </p:txBody>
      </p:sp>
    </p:spTree>
    <p:extLst>
      <p:ext uri="{BB962C8B-B14F-4D97-AF65-F5344CB8AC3E}">
        <p14:creationId xmlns:p14="http://schemas.microsoft.com/office/powerpoint/2010/main" val="66471771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1608</Words>
  <Application>Microsoft Office PowerPoint</Application>
  <PresentationFormat>Předvádění na obrazovce (4:3)</PresentationFormat>
  <Paragraphs>122</Paragraphs>
  <Slides>37</Slides>
  <Notes>0</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Motiv systému Office</vt:lpstr>
      <vt:lpstr>Problémy menšinových skupin II</vt:lpstr>
      <vt:lpstr>Přístupy sociální práce ve vztahu k menšinám</vt:lpstr>
      <vt:lpstr> Antiopresívní přístup   </vt:lpstr>
      <vt:lpstr>Antiopresívní přístup   </vt:lpstr>
      <vt:lpstr>Antiopresívní přístup   </vt:lpstr>
      <vt:lpstr>Antiopresívní přístup   </vt:lpstr>
      <vt:lpstr>Antiopresívní přístup   </vt:lpstr>
      <vt:lpstr>Vymezení AOP - následujícími rysy</vt:lpstr>
      <vt:lpstr>Vymezení AOP - následujícími rysy</vt:lpstr>
      <vt:lpstr>Vymezení AOP - následujícími rysy</vt:lpstr>
      <vt:lpstr>Vymezení AOP - následujícími rysy</vt:lpstr>
      <vt:lpstr>Vymezení AOP - následujícími rysy</vt:lpstr>
      <vt:lpstr>Vymezení AOP - následujícími rysy</vt:lpstr>
      <vt:lpstr>Vymezení AOP - následujícími rysy</vt:lpstr>
      <vt:lpstr>Vymezení AOP - následujícími rysy</vt:lpstr>
      <vt:lpstr>Vymezení AOP - následujícími rysy</vt:lpstr>
      <vt:lpstr>Vymezení AOP - následujícími rysy</vt:lpstr>
      <vt:lpstr>Vymezení AOP - následujícími rysy</vt:lpstr>
      <vt:lpstr>Vymezení AOP - následujícími rysy</vt:lpstr>
      <vt:lpstr>TYPY AOP</vt:lpstr>
      <vt:lpstr>TYPY AOP</vt:lpstr>
      <vt:lpstr>TYPY AOP</vt:lpstr>
      <vt:lpstr>TYPY AOP</vt:lpstr>
      <vt:lpstr>TYPY AOP</vt:lpstr>
      <vt:lpstr>TYPY AOP</vt:lpstr>
      <vt:lpstr>Ekologický přístup</vt:lpstr>
      <vt:lpstr> Ekologický přístup </vt:lpstr>
      <vt:lpstr>Ekologický přístup</vt:lpstr>
      <vt:lpstr>Ekologický přístup</vt:lpstr>
      <vt:lpstr>Ekologický přístup</vt:lpstr>
      <vt:lpstr>Ekologický přístup</vt:lpstr>
      <vt:lpstr>Hodnoty v ekologické perspektivě  </vt:lpstr>
      <vt:lpstr>Hodnoty v ekologické perspektivě  </vt:lpstr>
      <vt:lpstr>Hodnoty v ekologické perspektivě  </vt:lpstr>
      <vt:lpstr>Ekologický přístup</vt:lpstr>
      <vt:lpstr>Ekologický přístup</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Vladimír Nový</dc:creator>
  <cp:lastModifiedBy>Vladimír Nový</cp:lastModifiedBy>
  <cp:revision>25</cp:revision>
  <cp:lastPrinted>2014-02-19T15:42:38Z</cp:lastPrinted>
  <dcterms:created xsi:type="dcterms:W3CDTF">2013-04-03T19:49:31Z</dcterms:created>
  <dcterms:modified xsi:type="dcterms:W3CDTF">2014-05-12T19:26:11Z</dcterms:modified>
</cp:coreProperties>
</file>