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75" r:id="rId4"/>
    <p:sldId id="286" r:id="rId5"/>
    <p:sldId id="276" r:id="rId6"/>
    <p:sldId id="277" r:id="rId7"/>
    <p:sldId id="278" r:id="rId8"/>
    <p:sldId id="287" r:id="rId9"/>
    <p:sldId id="258" r:id="rId10"/>
    <p:sldId id="274" r:id="rId11"/>
    <p:sldId id="259" r:id="rId12"/>
    <p:sldId id="260" r:id="rId13"/>
    <p:sldId id="261" r:id="rId14"/>
    <p:sldId id="262" r:id="rId15"/>
    <p:sldId id="263" r:id="rId16"/>
    <p:sldId id="266" r:id="rId17"/>
    <p:sldId id="267" r:id="rId18"/>
    <p:sldId id="268" r:id="rId19"/>
    <p:sldId id="264" r:id="rId20"/>
    <p:sldId id="265" r:id="rId21"/>
    <p:sldId id="27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51AA2-313F-453E-B447-03501E5E01B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27402-9ADE-4AE9-A914-FCB118E7B6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50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70D2-169B-44D1-A800-649E92B9D722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2690-6590-41DE-B092-332C72B1F4E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 smtClean="0"/>
              <a:t>Sociální politika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04 SOCIÁLNĚ POLTICKÉ DOKTRÍNY, PRINCIPY SOCIÁLNÍ POLTIKY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1) Princip sociální spravedlnosti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V sociální politice hovoříme</a:t>
            </a:r>
            <a:r>
              <a:rPr lang="cs-CZ" b="1" dirty="0" smtClean="0"/>
              <a:t> </a:t>
            </a:r>
            <a:r>
              <a:rPr lang="cs-CZ" b="1" u="sng" dirty="0" smtClean="0"/>
              <a:t>o třech zásadách spravedlnosti:</a:t>
            </a:r>
            <a:endParaRPr lang="cs-CZ" u="sng" dirty="0" smtClean="0"/>
          </a:p>
          <a:p>
            <a:pPr lvl="2">
              <a:buNone/>
            </a:pPr>
            <a:r>
              <a:rPr lang="cs-CZ" sz="3200" b="1" i="1" dirty="0" smtClean="0">
                <a:solidFill>
                  <a:srgbClr val="C00000"/>
                </a:solidFill>
              </a:rPr>
              <a:t>A) každému stejně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smtClean="0"/>
              <a:t>– zásada je často nevykonatelná; musí být zde autorita, která rozhodne jaké potřeby budou uznány a kdo  je bude uznávat. Autoritou je často stát. Lze tuto zásadu použít jen v určitých situacích (otázka chudoby, zdravotně postižených…)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1) Princip sociální spravedlnosti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buNone/>
            </a:pPr>
            <a:r>
              <a:rPr lang="cs-CZ" sz="3200" b="1" i="1" dirty="0" smtClean="0">
                <a:solidFill>
                  <a:srgbClr val="C00000"/>
                </a:solidFill>
              </a:rPr>
              <a:t>B) podle </a:t>
            </a:r>
            <a:r>
              <a:rPr lang="cs-CZ" sz="3200" b="1" i="1" dirty="0">
                <a:solidFill>
                  <a:srgbClr val="C00000"/>
                </a:solidFill>
              </a:rPr>
              <a:t>potřeb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/>
              <a:t>– zásada života </a:t>
            </a:r>
            <a:r>
              <a:rPr lang="cs-CZ" sz="3200" dirty="0">
                <a:sym typeface="Symbol"/>
              </a:rPr>
              <a:t></a:t>
            </a:r>
            <a:r>
              <a:rPr lang="cs-CZ" sz="3200" dirty="0"/>
              <a:t> znamená konkrétní sociální situaci; volbu těch zásad, které znamenají největší štěstí nejmenšího počtu </a:t>
            </a:r>
            <a:r>
              <a:rPr lang="cs-CZ" sz="3200" dirty="0" smtClean="0"/>
              <a:t>lidí</a:t>
            </a:r>
          </a:p>
          <a:p>
            <a:pPr lvl="2">
              <a:buNone/>
            </a:pPr>
            <a:endParaRPr lang="cs-CZ" sz="3200" dirty="0"/>
          </a:p>
          <a:p>
            <a:pPr lvl="2">
              <a:buNone/>
            </a:pPr>
            <a:r>
              <a:rPr lang="cs-CZ" sz="3200" b="1" i="1" dirty="0" smtClean="0">
                <a:solidFill>
                  <a:srgbClr val="C00000"/>
                </a:solidFill>
              </a:rPr>
              <a:t>C) každému </a:t>
            </a:r>
            <a:r>
              <a:rPr lang="cs-CZ" sz="3200" b="1" i="1" dirty="0">
                <a:solidFill>
                  <a:srgbClr val="C00000"/>
                </a:solidFill>
              </a:rPr>
              <a:t>podle jeho zásluh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/>
              <a:t>– co je odměnou zásluhy, jak ji měřit, kdo je má stanovovat, dnes jsou zásluhy usuzovány z pracovního výkonu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2) Princip sociální </a:t>
            </a:r>
            <a:r>
              <a:rPr lang="cs-CZ" b="1" dirty="0">
                <a:solidFill>
                  <a:srgbClr val="C00000"/>
                </a:solidFill>
              </a:rPr>
              <a:t>solidarity</a:t>
            </a: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sounáležitost a vzájemná podpora je výrazem lidského porozumění, soudržnosti a také odpovědnosti</a:t>
            </a:r>
          </a:p>
          <a:p>
            <a:pPr lvl="0"/>
            <a:r>
              <a:rPr lang="cs-CZ" dirty="0"/>
              <a:t>souvisí s utvářením a rozdělováním životních podmínek a prostředků</a:t>
            </a:r>
          </a:p>
          <a:p>
            <a:pPr lvl="0"/>
            <a:r>
              <a:rPr lang="cs-CZ" dirty="0"/>
              <a:t>v moderních společnostech se realizuje především pomocí redistribuční a transferové potřeby státu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2) Princip sociální solidarity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/>
              <a:t>Můžeme tak rozlišit například:</a:t>
            </a:r>
          </a:p>
          <a:p>
            <a:r>
              <a:rPr lang="cs-CZ" dirty="0" smtClean="0"/>
              <a:t> solidaritu mezinárodní,</a:t>
            </a:r>
          </a:p>
          <a:p>
            <a:r>
              <a:rPr lang="cs-CZ" dirty="0" smtClean="0"/>
              <a:t> </a:t>
            </a:r>
            <a:r>
              <a:rPr lang="cs-CZ" dirty="0"/>
              <a:t>solidaritu regionální,</a:t>
            </a:r>
          </a:p>
          <a:p>
            <a:r>
              <a:rPr lang="cs-CZ" dirty="0" smtClean="0"/>
              <a:t> </a:t>
            </a:r>
            <a:r>
              <a:rPr lang="cs-CZ" dirty="0"/>
              <a:t>solidaritu jednotlivců a </a:t>
            </a:r>
            <a:r>
              <a:rPr lang="cs-CZ" dirty="0" err="1"/>
              <a:t>vnitrorodinnou</a:t>
            </a:r>
            <a:r>
              <a:rPr lang="cs-CZ" dirty="0"/>
              <a:t> solidaritu,</a:t>
            </a:r>
          </a:p>
          <a:p>
            <a:r>
              <a:rPr lang="cs-CZ" dirty="0" smtClean="0"/>
              <a:t>solidaritu </a:t>
            </a:r>
            <a:r>
              <a:rPr lang="cs-CZ" dirty="0"/>
              <a:t>mezigenerační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2) Princip sociální solidarity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Významná </a:t>
            </a:r>
            <a:r>
              <a:rPr lang="cs-CZ" dirty="0"/>
              <a:t>je však i </a:t>
            </a:r>
            <a:r>
              <a:rPr lang="cs-CZ" b="1" dirty="0"/>
              <a:t>solidarita jedinců, spolků, sdružení apod</a:t>
            </a:r>
            <a:r>
              <a:rPr lang="cs-CZ" dirty="0"/>
              <a:t>., často založená </a:t>
            </a:r>
            <a:r>
              <a:rPr lang="cs-CZ" b="1" dirty="0"/>
              <a:t>na filantropii </a:t>
            </a:r>
            <a:r>
              <a:rPr lang="cs-CZ" dirty="0"/>
              <a:t>a uskutečňující se zpravidla mimo státní </a:t>
            </a:r>
            <a:r>
              <a:rPr lang="cs-CZ" dirty="0" err="1"/>
              <a:t>redistributivní</a:t>
            </a:r>
            <a:r>
              <a:rPr lang="cs-CZ" dirty="0"/>
              <a:t> mechanismus nebo jen s jeho částečným využitím. </a:t>
            </a:r>
            <a:endParaRPr lang="cs-CZ" dirty="0" smtClean="0"/>
          </a:p>
          <a:p>
            <a:r>
              <a:rPr lang="cs-CZ" dirty="0" smtClean="0"/>
              <a:t>Význam </a:t>
            </a:r>
            <a:r>
              <a:rPr lang="cs-CZ" dirty="0"/>
              <a:t>takovéto dobrovolné solidarity v sociální politice je značný a se změněnou rolí státu v sociální politice v současné době roste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144016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Z</a:t>
            </a:r>
            <a:r>
              <a:rPr lang="cs-CZ" sz="4900" b="1" dirty="0" smtClean="0">
                <a:solidFill>
                  <a:srgbClr val="C00000"/>
                </a:solidFill>
              </a:rPr>
              <a:t> tohoto úhlu pohledu tedy rozlišme mezi: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a</a:t>
            </a:r>
            <a:r>
              <a:rPr lang="cs-CZ" sz="3600" b="1" dirty="0">
                <a:solidFill>
                  <a:srgbClr val="C00000"/>
                </a:solidFill>
              </a:rPr>
              <a:t>) solidaritou dobrovolnou </a:t>
            </a:r>
            <a:r>
              <a:rPr lang="cs-CZ" dirty="0"/>
              <a:t>(altruismus, filantropie) a</a:t>
            </a:r>
          </a:p>
          <a:p>
            <a:pPr marL="0" indent="0">
              <a:buNone/>
            </a:pPr>
            <a:r>
              <a:rPr lang="cs-CZ" sz="4000" b="1" dirty="0">
                <a:solidFill>
                  <a:srgbClr val="C00000"/>
                </a:solidFill>
              </a:rPr>
              <a:t>b) solidaritou vynucenou </a:t>
            </a:r>
            <a:r>
              <a:rPr lang="cs-CZ" dirty="0"/>
              <a:t>(povinná redistribuce příjmů – daně, odvody do pojišťovacích schémat).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3) Princip subsidiarity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</a:t>
            </a:r>
            <a:r>
              <a:rPr lang="cs-CZ" dirty="0"/>
              <a:t>tohoto principu je každý zavázán nejdříve pomoci sám sobě, pokud to nejde, měla by mu pomoci rodina. </a:t>
            </a:r>
            <a:endParaRPr lang="cs-CZ" dirty="0" smtClean="0"/>
          </a:p>
          <a:p>
            <a:r>
              <a:rPr lang="cs-CZ" dirty="0" smtClean="0"/>
              <a:t>Rodině </a:t>
            </a:r>
            <a:r>
              <a:rPr lang="cs-CZ" dirty="0"/>
              <a:t>pak rovněž přísluší, aby si pomohla sama svými silami a teprve pokud si nemůže sama pomoci, obrací se na další subjekty sociální politiky, na místní organizace, dobrovolná sdružení.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3) Princip subsidiarity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Teprve na posledním místě figuruje stát. </a:t>
            </a:r>
          </a:p>
          <a:p>
            <a:r>
              <a:rPr lang="cs-CZ" dirty="0" smtClean="0"/>
              <a:t>Jeho povinností je primárně pečovat o vytvoření podmínek, aby si každý mohl pomoci vlastním přičiněním a sám pomáhá až na posledním místě, jsou li ostatní možnosti pomoci vyčerpány.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3) Princip subsidiarity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stále více aktuální</a:t>
            </a:r>
          </a:p>
          <a:p>
            <a:pPr lvl="0"/>
            <a:r>
              <a:rPr lang="cs-CZ" dirty="0"/>
              <a:t>přistupuje k člověku jako k jedinci s určitými schopnostmi a dispozicemi, které by měl využívat k sociálnímu zabezpečení svému i ostatních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4) Princip participace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Lidé </a:t>
            </a:r>
            <a:r>
              <a:rPr lang="cs-CZ" dirty="0"/>
              <a:t>mají mít možnost se účastnit procesu tvorby a realizace opatření, která se pak týkají jich samotných. </a:t>
            </a:r>
            <a:endParaRPr lang="cs-CZ" dirty="0" smtClean="0"/>
          </a:p>
          <a:p>
            <a:r>
              <a:rPr lang="cs-CZ" dirty="0" smtClean="0"/>
              <a:t>Jde </a:t>
            </a:r>
            <a:r>
              <a:rPr lang="cs-CZ" dirty="0"/>
              <a:t>o dlouhodobý proces, který lze ve zkratce nazvat jako „...přechod od člověka, jako převážně objektu sociální politiky k člověku, jako plnoprávnému, odpovědnému a respektovanému subjektu.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6000" b="1" dirty="0" smtClean="0"/>
              <a:t>Téma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z="4400" b="1" dirty="0" smtClean="0">
                <a:solidFill>
                  <a:srgbClr val="0070C0"/>
                </a:solidFill>
              </a:rPr>
              <a:t> Sociálně </a:t>
            </a:r>
            <a:r>
              <a:rPr lang="cs-CZ" sz="4400" b="1" dirty="0">
                <a:solidFill>
                  <a:srgbClr val="0070C0"/>
                </a:solidFill>
              </a:rPr>
              <a:t>politické doktríny</a:t>
            </a:r>
            <a:endParaRPr lang="cs-CZ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4400" b="1" dirty="0" smtClean="0">
                <a:solidFill>
                  <a:srgbClr val="0070C0"/>
                </a:solidFill>
              </a:rPr>
              <a:t> Principy sociální politiky</a:t>
            </a:r>
            <a:r>
              <a:rPr lang="cs-CZ" sz="4400" b="1" i="1" dirty="0" smtClean="0"/>
              <a:t/>
            </a:r>
            <a:br>
              <a:rPr lang="cs-CZ" sz="4400" b="1" i="1" dirty="0" smtClean="0"/>
            </a:br>
            <a:endParaRPr lang="cs-CZ" sz="4400" b="1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4) Princip participace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Člověk přestává být pasivním příjemcem sociálně-politických opatření (převážně státu), ale sám se na jejich tvorbě podílí a spolurozhoduje o jejich realizaci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KELLER, J. (2005). </a:t>
            </a:r>
            <a:r>
              <a:rPr lang="cs-CZ" i="1" dirty="0"/>
              <a:t>Soumrak sociálního státu</a:t>
            </a:r>
            <a:r>
              <a:rPr lang="cs-CZ" dirty="0"/>
              <a:t>. Praha: Sociologické nakladatelství. </a:t>
            </a:r>
          </a:p>
          <a:p>
            <a:r>
              <a:rPr lang="cs-CZ" dirty="0"/>
              <a:t>KREBS, V.; DURDISOVÁ, J.; POLÁKOVÁ, O.; ŽIŽKOVÁ, J. (1997). </a:t>
            </a:r>
            <a:r>
              <a:rPr lang="cs-CZ" i="1" dirty="0"/>
              <a:t>Sociální politika</a:t>
            </a:r>
            <a:r>
              <a:rPr lang="cs-CZ" dirty="0"/>
              <a:t>. Praha: </a:t>
            </a:r>
            <a:r>
              <a:rPr lang="cs-CZ" dirty="0" err="1"/>
              <a:t>Codex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>
                <a:solidFill>
                  <a:srgbClr val="0070C0"/>
                </a:solidFill>
              </a:rPr>
              <a:t/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Principy </a:t>
            </a:r>
            <a:r>
              <a:rPr lang="cs-CZ" b="1" dirty="0">
                <a:solidFill>
                  <a:srgbClr val="0070C0"/>
                </a:solidFill>
              </a:rPr>
              <a:t>sociální politiky</a:t>
            </a:r>
            <a:r>
              <a:rPr lang="cs-CZ" b="1" i="1" dirty="0"/>
              <a:t/>
            </a:r>
            <a:br>
              <a:rPr lang="cs-CZ" b="1" i="1" dirty="0"/>
            </a:br>
            <a:r>
              <a:rPr lang="cs-CZ" b="1" i="1" dirty="0"/>
              <a:t/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základní zásady, myšlenkové postupy</a:t>
            </a:r>
          </a:p>
          <a:p>
            <a:pPr lvl="0"/>
            <a:r>
              <a:rPr lang="cs-CZ" dirty="0"/>
              <a:t>volba konkrétních principů je do značné míry ovlivněna uplatňováním </a:t>
            </a:r>
            <a:r>
              <a:rPr lang="cs-CZ" b="1" u="sng" dirty="0"/>
              <a:t>sociálně politických doktrín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Principy sociální politiky</a:t>
            </a:r>
            <a:r>
              <a:rPr lang="cs-CZ" b="1" i="1" dirty="0"/>
              <a:t/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 </a:t>
            </a:r>
            <a:r>
              <a:rPr lang="cs-CZ" dirty="0"/>
              <a:t>volbu a interpretaci  těchto základních myšlenkových postupů mají zásadní význam </a:t>
            </a:r>
            <a:r>
              <a:rPr lang="cs-CZ" u="sng" dirty="0"/>
              <a:t>sociálně politické doktríny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V</a:t>
            </a:r>
            <a:r>
              <a:rPr lang="cs-CZ" b="1" dirty="0">
                <a:solidFill>
                  <a:srgbClr val="0070C0"/>
                </a:solidFill>
              </a:rPr>
              <a:t> evropském regionu se setkáváme</a:t>
            </a:r>
            <a:r>
              <a:rPr lang="cs-CZ" b="1" dirty="0" smtClean="0">
                <a:solidFill>
                  <a:srgbClr val="0070C0"/>
                </a:solidFill>
              </a:rPr>
              <a:t>: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Konzervatismus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Křesťanské </a:t>
            </a:r>
            <a:r>
              <a:rPr lang="cs-CZ" b="1" dirty="0"/>
              <a:t>sociální </a:t>
            </a:r>
            <a:r>
              <a:rPr lang="cs-CZ" b="1" dirty="0" smtClean="0"/>
              <a:t>učení</a:t>
            </a:r>
          </a:p>
          <a:p>
            <a:pPr marL="514350" indent="-514350">
              <a:buAutoNum type="arabicParenR"/>
            </a:pPr>
            <a:r>
              <a:rPr lang="cs-CZ" b="1" dirty="0"/>
              <a:t>Demokratický socialismus </a:t>
            </a:r>
            <a:br>
              <a:rPr lang="cs-CZ" b="1" dirty="0"/>
            </a:b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3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lvl="5" algn="ctr" rtl="0">
              <a:spcBef>
                <a:spcPct val="0"/>
              </a:spcBef>
            </a:pP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200" b="1" dirty="0" smtClean="0"/>
              <a:t>sociálně politické doktríny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600" b="1" dirty="0" smtClean="0">
                <a:solidFill>
                  <a:srgbClr val="0070C0"/>
                </a:solidFill>
              </a:rPr>
              <a:t>1) Konzervatismus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6" indent="-342900"/>
            <a:r>
              <a:rPr lang="cs-CZ" sz="4000" dirty="0" smtClean="0"/>
              <a:t>staví </a:t>
            </a:r>
            <a:r>
              <a:rPr lang="cs-CZ" sz="4000" dirty="0"/>
              <a:t>na osobní svobodě a individuální odpovědnosti </a:t>
            </a:r>
            <a:r>
              <a:rPr lang="cs-CZ" sz="4000" dirty="0" smtClean="0"/>
              <a:t>každého </a:t>
            </a:r>
          </a:p>
          <a:p>
            <a:pPr marL="342900" lvl="6" indent="-342900"/>
            <a:r>
              <a:rPr lang="cs-CZ" sz="4000" dirty="0" smtClean="0"/>
              <a:t>usiluje </a:t>
            </a:r>
            <a:r>
              <a:rPr lang="cs-CZ" sz="4000" dirty="0"/>
              <a:t>o ekonomickou </a:t>
            </a:r>
            <a:r>
              <a:rPr lang="cs-CZ" sz="4000" dirty="0" smtClean="0"/>
              <a:t>efektivnost </a:t>
            </a:r>
          </a:p>
          <a:p>
            <a:pPr marL="342900" lvl="6" indent="-342900"/>
            <a:r>
              <a:rPr lang="cs-CZ" sz="4000" dirty="0" smtClean="0"/>
              <a:t>nepodporuje </a:t>
            </a:r>
            <a:r>
              <a:rPr lang="cs-CZ" sz="4000" dirty="0"/>
              <a:t>solidarismus a redistribuční (přerozdělovací) procesy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5" algn="ctr" rtl="0">
              <a:spcBef>
                <a:spcPct val="0"/>
              </a:spcBef>
            </a:pP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/>
              <a:t>sociálně politické doktríny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>
                <a:solidFill>
                  <a:srgbClr val="0070C0"/>
                </a:solidFill>
              </a:rPr>
              <a:t>2) Křesťanské </a:t>
            </a:r>
            <a:r>
              <a:rPr lang="cs-CZ" sz="3600" b="1" dirty="0">
                <a:solidFill>
                  <a:srgbClr val="0070C0"/>
                </a:solidFill>
              </a:rPr>
              <a:t>sociální učení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za sociální situaci odpovědný jen jeden jedinec, ale i společenský </a:t>
            </a:r>
            <a:r>
              <a:rPr lang="cs-CZ" dirty="0" smtClean="0"/>
              <a:t>systém</a:t>
            </a:r>
          </a:p>
          <a:p>
            <a:r>
              <a:rPr lang="cs-CZ" dirty="0" smtClean="0"/>
              <a:t> </a:t>
            </a:r>
            <a:r>
              <a:rPr lang="cs-CZ" dirty="0"/>
              <a:t>klade důraz na sociální dávky, na dobrosrdečnost a charitativní </a:t>
            </a:r>
            <a:r>
              <a:rPr lang="cs-CZ" dirty="0" smtClean="0"/>
              <a:t>aktivity</a:t>
            </a:r>
          </a:p>
          <a:p>
            <a:r>
              <a:rPr lang="cs-CZ" dirty="0" smtClean="0"/>
              <a:t> </a:t>
            </a:r>
            <a:r>
              <a:rPr lang="cs-CZ" dirty="0"/>
              <a:t>uznává, že určitý díl odpovědnosti za sociální skutečnost padá i na mocné a </a:t>
            </a:r>
            <a:r>
              <a:rPr lang="cs-CZ" dirty="0" smtClean="0"/>
              <a:t>bohaté</a:t>
            </a:r>
          </a:p>
          <a:p>
            <a:r>
              <a:rPr lang="cs-CZ" dirty="0" smtClean="0"/>
              <a:t>určující </a:t>
            </a:r>
            <a:r>
              <a:rPr lang="cs-CZ" dirty="0"/>
              <a:t>je odstranění bídy – dobročinné a charitativní aktivity.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5" algn="ctr" rtl="0">
              <a:spcBef>
                <a:spcPct val="0"/>
              </a:spcBef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/>
              <a:t>sociálně politické doktríny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>
                <a:solidFill>
                  <a:srgbClr val="0070C0"/>
                </a:solidFill>
              </a:rPr>
              <a:t>3) </a:t>
            </a:r>
            <a:r>
              <a:rPr lang="cs-CZ" sz="4000" b="1" dirty="0">
                <a:solidFill>
                  <a:srgbClr val="0070C0"/>
                </a:solidFill>
              </a:rPr>
              <a:t>Demokratický socialismus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4000" dirty="0" smtClean="0"/>
              <a:t>značný </a:t>
            </a:r>
            <a:r>
              <a:rPr lang="cs-CZ" sz="4000" dirty="0"/>
              <a:t>díl, odpovědnosti přímá za jedince stát</a:t>
            </a:r>
          </a:p>
          <a:p>
            <a:pPr lvl="0"/>
            <a:r>
              <a:rPr lang="cs-CZ" sz="4000" dirty="0"/>
              <a:t>probíhá zde rozsáhlé přerozdělování a solidarismus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sociálně politické doktríny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doktríny ovlivňují volbu principů, jejich vnímání a interpretaci a způsoby uplatňování. </a:t>
            </a:r>
            <a:endParaRPr lang="cs-CZ" dirty="0" smtClean="0"/>
          </a:p>
          <a:p>
            <a:r>
              <a:rPr lang="cs-CZ" dirty="0" smtClean="0"/>
              <a:t>Řešení </a:t>
            </a:r>
            <a:r>
              <a:rPr lang="cs-CZ" dirty="0"/>
              <a:t>každé sociální situace vždy vyžaduje aplikovat určité, </a:t>
            </a:r>
            <a:r>
              <a:rPr lang="cs-CZ" dirty="0" smtClean="0"/>
              <a:t>pro danou </a:t>
            </a:r>
            <a:r>
              <a:rPr lang="cs-CZ" dirty="0"/>
              <a:t>situaci adekvátní myšlenkové postupy, principy: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3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1) Princip </a:t>
            </a:r>
            <a:r>
              <a:rPr lang="cs-CZ" b="1" dirty="0">
                <a:solidFill>
                  <a:srgbClr val="C00000"/>
                </a:solidFill>
              </a:rPr>
              <a:t>sociální </a:t>
            </a:r>
            <a:r>
              <a:rPr lang="cs-CZ" b="1" dirty="0" smtClean="0">
                <a:solidFill>
                  <a:srgbClr val="C00000"/>
                </a:solidFill>
              </a:rPr>
              <a:t>spravedlnosti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</a:t>
            </a:r>
            <a:r>
              <a:rPr lang="cs-CZ" sz="4000" dirty="0"/>
              <a:t> sociální politice neexistuje obecně akceptovaná představa o tom, co je  a co není sociálně </a:t>
            </a:r>
            <a:r>
              <a:rPr lang="cs-CZ" sz="4000" dirty="0" smtClean="0"/>
              <a:t>spravedlivé</a:t>
            </a:r>
            <a:endParaRPr lang="cs-CZ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657</Words>
  <Application>Microsoft Office PowerPoint</Application>
  <PresentationFormat>Předvádění na obrazovce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Sociální politika</vt:lpstr>
      <vt:lpstr>Téma přednášky</vt:lpstr>
      <vt:lpstr>  Principy sociální politiky  </vt:lpstr>
      <vt:lpstr>Principy sociální politiky </vt:lpstr>
      <vt:lpstr> sociálně politické doktríny  1) Konzervatismus </vt:lpstr>
      <vt:lpstr> sociálně politické doktríny  2) Křesťanské sociální učení </vt:lpstr>
      <vt:lpstr> sociálně politické doktríny  3) Demokratický socialismus  </vt:lpstr>
      <vt:lpstr>sociálně politické doktríny</vt:lpstr>
      <vt:lpstr>1) Princip sociální spravedlnosti </vt:lpstr>
      <vt:lpstr>1) Princip sociální spravedlnosti </vt:lpstr>
      <vt:lpstr>1) Princip sociální spravedlnosti </vt:lpstr>
      <vt:lpstr>2) Princip sociální solidarity </vt:lpstr>
      <vt:lpstr>2) Princip sociální solidarity</vt:lpstr>
      <vt:lpstr>2) Princip sociální solidarity</vt:lpstr>
      <vt:lpstr> Z tohoto úhlu pohledu tedy rozlišme mezi: </vt:lpstr>
      <vt:lpstr>3) Princip subsidiarity</vt:lpstr>
      <vt:lpstr>3) Princip subsidiarity</vt:lpstr>
      <vt:lpstr>3) Princip subsidiarity</vt:lpstr>
      <vt:lpstr>4) Princip participace</vt:lpstr>
      <vt:lpstr>4) Princip participace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14</cp:revision>
  <cp:lastPrinted>2014-03-19T15:58:17Z</cp:lastPrinted>
  <dcterms:created xsi:type="dcterms:W3CDTF">2013-03-17T20:30:40Z</dcterms:created>
  <dcterms:modified xsi:type="dcterms:W3CDTF">2014-04-08T18:38:38Z</dcterms:modified>
</cp:coreProperties>
</file>