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03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04" r:id="rId29"/>
    <p:sldId id="282" r:id="rId30"/>
    <p:sldId id="283" r:id="rId31"/>
    <p:sldId id="284" r:id="rId32"/>
    <p:sldId id="285" r:id="rId33"/>
    <p:sldId id="286" r:id="rId34"/>
    <p:sldId id="287" r:id="rId35"/>
    <p:sldId id="305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AD304-F8B6-4C34-A14A-208744084361}" type="datetimeFigureOut">
              <a:rPr lang="cs-CZ" smtClean="0"/>
              <a:t>12. 5. 2014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AF912-911D-4DE8-ABF8-2BF66B71B5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048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365F-334D-4226-A1C6-E670EBFF70A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3484-6616-4B52-A9FE-449099808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7C953-12B7-495C-9A33-03172E1C9E59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CEA7F-8AA8-44F0-BF91-39544050D8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EF220-95CB-48BB-A0A9-A57D0095540C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E2D9A-A676-4E7A-84A0-8483F723E8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5DE0-7152-4CA7-A0FE-DA194EBC48D7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E9BB-4E3B-4B73-8A57-E947CF7F91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D8B3-D9E9-4C9D-8FC0-2EC37ED84D2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466C6-EC1D-4963-A93B-C0372F8490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E49D-7098-4C63-8B49-D375E313A90A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782B-6B24-40BF-81F7-88D3AC400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907B-7924-4DCC-968D-5FF757F238C3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4E785-1DA9-402B-BD51-D1EBBC57A5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3A0BE-CB77-4240-AB3C-DBC7CCC64EBD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B60F-5043-4B0F-BB3A-BEB5B36AA8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65C4-7ED1-46A0-A51E-631BB80C0435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323F7-69D5-4935-AD16-EE38F689D7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CECE-E762-4AA9-99D0-334B033261A7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14EB4-47FB-4838-8658-61E14358B9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52D2-7C43-4B5D-9B88-5C52690DC0DE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BAA5-A2E5-42A7-B645-C2701BFE75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1C6581-D578-4825-8987-FCC12AB070E3}" type="datetimeFigureOut">
              <a:rPr lang="cs-CZ"/>
              <a:pPr>
                <a:defRPr/>
              </a:pPr>
              <a:t>12. 5. 2014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9EBC0C-331E-40CD-ADE7-F6DA3BB723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4000" smtClean="0">
                <a:latin typeface="Arial" charset="0"/>
              </a:rPr>
              <a:t>Problémy menšinových skupin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514350" indent="-514350"/>
            <a:r>
              <a:rPr lang="cs-CZ" dirty="0" smtClean="0">
                <a:solidFill>
                  <a:srgbClr val="898989"/>
                </a:solidFill>
                <a:latin typeface="Arial" charset="0"/>
              </a:rPr>
              <a:t>05</a:t>
            </a:r>
          </a:p>
          <a:p>
            <a:pPr marL="514350" indent="-514350"/>
            <a:r>
              <a:rPr lang="cs-CZ" dirty="0" smtClean="0">
                <a:solidFill>
                  <a:srgbClr val="898989"/>
                </a:solidFill>
                <a:latin typeface="Arial" charset="0"/>
              </a:rPr>
              <a:t>Poradenství v rámci práce s menšinami</a:t>
            </a:r>
            <a:endParaRPr lang="cs-CZ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>
                <a:solidFill>
                  <a:srgbClr val="C00000"/>
                </a:solidFill>
              </a:rPr>
              <a:t>6 typů pomoci druhým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4) prostřednictvím psychologického náhledu (objasnit problém, proč a jak k němu došlo)</a:t>
            </a:r>
          </a:p>
          <a:p>
            <a:r>
              <a:rPr lang="cs-CZ" smtClean="0"/>
              <a:t>5) prostřednictvím přímé akce – pomáhající vykoná něco za jinou osobu, nebo obstará něco co nutně potřebuje – jednání na úřadu</a:t>
            </a:r>
          </a:p>
          <a:p>
            <a:r>
              <a:rPr lang="cs-CZ" smtClean="0"/>
              <a:t>6) změna systému – organizační úpravy, změny v předpisech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/>
              <a:t>Individuální  - </a:t>
            </a:r>
            <a:r>
              <a:rPr lang="cs-CZ" smtClean="0"/>
              <a:t>K má osobní problémy, je v krizové situaci, má psychosomatické problémy, je osamělý, nedokáže navázat a udržet vztah, K který ztratil zaměstnání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/>
              <a:t>Rodiny a páry</a:t>
            </a:r>
            <a:r>
              <a:rPr lang="cs-CZ" smtClean="0"/>
              <a:t> – předmanželská poradna, neplnoletým snoubencům, u opakovaného rozvodu, osamělým rodičům, disfunkční rodina, před rozvodová, rozvodová a porozvodová krize, závislost partnera, u handicapovaných, rodinám v nezaměstnanosti, v náhradní rodinné péči.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Oblasti poradenské činnosti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Lékařské poradenství </a:t>
            </a:r>
          </a:p>
          <a:p>
            <a:r>
              <a:rPr lang="cs-CZ" smtClean="0"/>
              <a:t>Psychologické poradenství – rodinná terapie, partnerské poradenství</a:t>
            </a:r>
          </a:p>
          <a:p>
            <a:r>
              <a:rPr lang="cs-CZ" smtClean="0"/>
              <a:t>Pedagogicko psychologické poradenství – problematika špatného školního prospěchu</a:t>
            </a:r>
          </a:p>
          <a:p>
            <a:r>
              <a:rPr lang="cs-CZ" smtClean="0"/>
              <a:t>Profesní poradenství – poradenství v nezaměstnanosti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Oblasti poradenské činnosti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Sociálně právní poradenství – bydlení, zaměstnání</a:t>
            </a:r>
          </a:p>
          <a:p>
            <a:r>
              <a:rPr lang="cs-CZ" smtClean="0"/>
              <a:t>Pastorační činnost – duchovní pomoc</a:t>
            </a:r>
          </a:p>
          <a:p>
            <a:r>
              <a:rPr lang="cs-CZ" smtClean="0"/>
              <a:t>Resocializační  poradenství, kurátorská činnost – propuštění z výkonu trestu, ústavní ochranné 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Cíle poradenské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dosažení klientova </a:t>
            </a:r>
            <a:r>
              <a:rPr lang="cs-CZ" i="1" smtClean="0"/>
              <a:t>zdraví</a:t>
            </a:r>
            <a:r>
              <a:rPr lang="cs-CZ" smtClean="0"/>
              <a:t> v interakci se sociálním prostředím – ve kterém žije, což není chápáno jen ve zdravotní rovině</a:t>
            </a:r>
          </a:p>
          <a:p>
            <a:r>
              <a:rPr lang="cs-CZ" smtClean="0"/>
              <a:t>dosáhnout žádoucí změny v sociálním prostředí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8229600" cy="1143000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sz="4000" b="1" i="1" dirty="0" smtClean="0">
                <a:solidFill>
                  <a:srgbClr val="C00000"/>
                </a:solidFill>
              </a:rPr>
              <a:t>Podoby poradenství v rámci zdravotně sociálně-charitativní rehabilitace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>
                <a:solidFill>
                  <a:srgbClr val="0070C0"/>
                </a:solidFill>
              </a:rPr>
              <a:t>depistáž</a:t>
            </a:r>
            <a:r>
              <a:rPr lang="cs-CZ" dirty="0" smtClean="0"/>
              <a:t> </a:t>
            </a:r>
            <a:r>
              <a:rPr lang="cs-CZ" dirty="0"/>
              <a:t>– vyhledávání K v terénu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primární prevence </a:t>
            </a:r>
            <a:r>
              <a:rPr lang="cs-CZ" dirty="0"/>
              <a:t>– zabránit výskytu defektu a rozvoje efektivity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diagnostika</a:t>
            </a:r>
            <a:r>
              <a:rPr lang="cs-CZ" dirty="0"/>
              <a:t> – popis, začlenění či kategorizace příznaků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sekundární pre</a:t>
            </a:r>
            <a:r>
              <a:rPr lang="cs-CZ" dirty="0"/>
              <a:t>vence – omezení prohlubující se neb násobící se efektivity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náprava, terapie </a:t>
            </a:r>
            <a:r>
              <a:rPr lang="cs-CZ" dirty="0"/>
              <a:t>– stanovení postupu a aplikace nápravných metod – kompenzace a rehabilitace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terciární prevence </a:t>
            </a:r>
            <a:r>
              <a:rPr lang="cs-CZ" dirty="0"/>
              <a:t>– předcházení regresivním trendům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0070C0"/>
                </a:solidFill>
              </a:rPr>
              <a:t>resocializace</a:t>
            </a:r>
            <a:r>
              <a:rPr lang="cs-CZ" dirty="0"/>
              <a:t> – finální začlenění do společnosti v maximální možné míře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1) anamnestická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2) metoda analýzy výsledků činnosti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3) metoda studia dokumentace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4) metoda terapeutická (nápravná, regulační)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5) metoda prevence</a:t>
            </a:r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Metody ve speciálním poradenství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1) anamnestická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osobní (vývojové zvláštnosti, patologické změny, podílejí se lékaři, pedagogové, psycholog) x rodinná (co třeba mohl K získat dědičně, </a:t>
            </a:r>
          </a:p>
          <a:p>
            <a:r>
              <a:rPr lang="cs-CZ" dirty="0" smtClean="0"/>
              <a:t>vztahy v rodině, výchovné metody v rodině, materiálně ekonomická situace rodiny, vztahy mezi rodiči a prarodiči, postavení dítěte v rodině, zdravotní stav rodiny,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sociálněpatologické jevy v rodině, zaměstnanost, právní statut rodiny; sociální anamnéza – vztahová stránka K, atmosféra v rodině, vztah se školou, pracovištěm, sousedy, životní styl K, schopnost kooperace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Definice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komplex </a:t>
            </a:r>
            <a:r>
              <a:rPr lang="cs-CZ" dirty="0"/>
              <a:t>poradenských služeb určených specifickým skupinám jedinců, kteří jsou znevýhodnění zdravotně nebo sociálně a jejichž handicap mívá dlouhodobý nebo trvalý charakter, vychází s poznatků lékařských věd, etiky, filozofie aplikované sociologie, sociální patologie, psychologických disciplín, speciální pedagogiky, kulturní antropologie, politologie a teorie i metod sociální práce – poznatky jsou analyzovány, syntetizovány, vyhodnocovány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2) metoda analýzy výsledků činnosti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spíše ve speciální pedagogice, dle předložených výtvorů </a:t>
            </a:r>
          </a:p>
          <a:p>
            <a:r>
              <a:rPr lang="cs-CZ" dirty="0" smtClean="0"/>
              <a:t>např. arteterapie, ergoterapie = jsou zdrojem informací o prožívání, aktivitě, úrovni K, zálib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3) metoda studia dokumentace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– doklady o činnosti škol, ústavů, učební plány, osnovy, přípravy na výuku, metodické pomůcky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4) metoda terapeutická (nápravná, regulační)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cs-CZ" u="sng" dirty="0" smtClean="0"/>
              <a:t>metoda rehabilitace a socializace</a:t>
            </a:r>
            <a:r>
              <a:rPr lang="cs-CZ" dirty="0" smtClean="0"/>
              <a:t> – souhrn pokroků, jimiž dochází k úpravě společenských vztahů a vytváří se podmínky pro seberealizaci a pro společenskou integraci  - socializaci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Metody ve speciálním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5) metoda prevence </a:t>
            </a:r>
            <a:r>
              <a:rPr lang="cs-CZ" dirty="0" smtClean="0"/>
              <a:t>– nejdůležitější je předcházet vzniku (duševní hygiena, sociální politika států, odborná edukace, </a:t>
            </a:r>
            <a:r>
              <a:rPr lang="cs-CZ" dirty="0" err="1" smtClean="0"/>
              <a:t>multidiciplinární</a:t>
            </a:r>
            <a:r>
              <a:rPr lang="cs-CZ" dirty="0" smtClean="0"/>
              <a:t> pojetí poradenství K.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Literatura</a:t>
            </a:r>
            <a:r>
              <a:rPr lang="cs-CZ" dirty="0" smtClean="0">
                <a:solidFill>
                  <a:srgbClr val="C00000"/>
                </a:solidFill>
              </a:rPr>
              <a:t/>
            </a:r>
            <a:br>
              <a:rPr lang="cs-CZ" dirty="0" smtClean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Gabura, J., Pružinská, J.: Poradenský proces. Slon, Praha, 1995</a:t>
            </a:r>
          </a:p>
          <a:p>
            <a:r>
              <a:rPr lang="cs-CZ" smtClean="0"/>
              <a:t>Koščo, j. a kol.: Poradenská psychológia. Bratislava, 1987</a:t>
            </a:r>
          </a:p>
          <a:p>
            <a:r>
              <a:rPr lang="cs-CZ" smtClean="0"/>
              <a:t>Novosad, L.: Základy speciálního poradenství. Portál, Praha, 2000</a:t>
            </a:r>
          </a:p>
          <a:p>
            <a:r>
              <a:rPr lang="cs-CZ" smtClean="0"/>
              <a:t>Úlehla, I.: Umění pomáhat. Slon, Praha, 1999UK Praha 2000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Průběh poradenského procesu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navázání </a:t>
            </a:r>
            <a:r>
              <a:rPr lang="cs-CZ" dirty="0"/>
              <a:t>vztahu, navázání spolupráce, důvěry, realistický optimismus, porozumět znamená pomoci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shromažďování informací, popis problému, zpracování zpráv – záznamů, které jsou podkladem pro anamnézu a kasuistiky, </a:t>
            </a:r>
            <a:r>
              <a:rPr lang="cs-CZ" dirty="0" err="1"/>
              <a:t>katamnéza</a:t>
            </a:r>
            <a:r>
              <a:rPr lang="cs-CZ" dirty="0"/>
              <a:t> je sledování klienta po ukončení terapie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stanovení cílů, plány jednání, intervence, oslabení tíživosti situace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vlastní průběh řešení, uskutečnění intervencí a smíření se s okolnostmi, které nelze ovlivnit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zpětná vazba, zhodnocení průběhu práce a její závěr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>
                <a:solidFill>
                  <a:srgbClr val="C00000"/>
                </a:solidFill>
              </a:rPr>
              <a:t>Chyby v poradenské práci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/>
              <a:t>dogmatismus a dirigování</a:t>
            </a:r>
            <a:r>
              <a:rPr lang="cs-CZ" b="1" dirty="0"/>
              <a:t> </a:t>
            </a:r>
            <a:r>
              <a:rPr lang="cs-CZ" dirty="0"/>
              <a:t>– K není v roli podřízeného a má právo na svůj názor a postoje, odborník není nejvyšší autoritou ve vztahu, neomračuje K svými kvalitami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/>
              <a:t>bleskové diagnózy</a:t>
            </a:r>
            <a:r>
              <a:rPr lang="cs-CZ" b="1" dirty="0"/>
              <a:t> </a:t>
            </a:r>
            <a:r>
              <a:rPr lang="cs-CZ" dirty="0"/>
              <a:t>– překvapit během několika minut K dg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/>
              <a:t>nachytání</a:t>
            </a:r>
            <a:r>
              <a:rPr lang="cs-CZ" dirty="0"/>
              <a:t> – poradce se drží špatně vysloveného rozporuplného výroku a staví na něm dg.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/>
              <a:t>Bagatelizace</a:t>
            </a:r>
            <a:r>
              <a:rPr lang="cs-CZ" i="1" dirty="0"/>
              <a:t> </a:t>
            </a:r>
            <a:r>
              <a:rPr lang="cs-CZ" dirty="0"/>
              <a:t>– pracovník interpretuje K případ jako jeden z mnoha jim podobných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cs-CZ" b="1" i="1" dirty="0" smtClean="0"/>
              <a:t>Moralizování </a:t>
            </a:r>
            <a:r>
              <a:rPr lang="cs-CZ" b="1" i="1" dirty="0"/>
              <a:t>a kategorické hodnocení</a:t>
            </a:r>
            <a:r>
              <a:rPr lang="cs-CZ" b="1" dirty="0"/>
              <a:t> </a:t>
            </a:r>
            <a:r>
              <a:rPr lang="cs-CZ" dirty="0"/>
              <a:t>– nehodnotit bez celkového kontextu, nevyzdvihovat model morálky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>
                <a:solidFill>
                  <a:srgbClr val="C00000"/>
                </a:solidFill>
              </a:rPr>
              <a:t>Chyby v poradenské práci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i="1" dirty="0" err="1" smtClean="0"/>
              <a:t>Monologizace</a:t>
            </a:r>
            <a:r>
              <a:rPr lang="cs-CZ" i="1" dirty="0" smtClean="0"/>
              <a:t> </a:t>
            </a:r>
            <a:r>
              <a:rPr lang="cs-CZ" dirty="0" smtClean="0"/>
              <a:t>– rozhovor bez interakce, bez zpětné vazby</a:t>
            </a:r>
          </a:p>
          <a:p>
            <a:pPr lvl="1"/>
            <a:r>
              <a:rPr lang="cs-CZ" b="1" i="1" dirty="0" smtClean="0"/>
              <a:t>Přísná racionalizace</a:t>
            </a:r>
            <a:r>
              <a:rPr lang="cs-CZ" b="1" dirty="0" smtClean="0"/>
              <a:t> </a:t>
            </a:r>
            <a:r>
              <a:rPr lang="cs-CZ" dirty="0" smtClean="0"/>
              <a:t>– preferování rozumových hledisek a potlačování přirozené emocionality</a:t>
            </a:r>
          </a:p>
          <a:p>
            <a:pPr lvl="1"/>
            <a:r>
              <a:rPr lang="cs-CZ" b="1" i="1" dirty="0" smtClean="0"/>
              <a:t>Projekce a identifikace</a:t>
            </a:r>
            <a:r>
              <a:rPr lang="cs-CZ" b="1" dirty="0" smtClean="0"/>
              <a:t> </a:t>
            </a:r>
            <a:r>
              <a:rPr lang="cs-CZ" dirty="0" smtClean="0"/>
              <a:t>– poradce přenáší do své práce své osobní zkušenosti a problémy, nerespektuje nutný odstup</a:t>
            </a:r>
          </a:p>
          <a:p>
            <a:pPr lvl="1"/>
            <a:r>
              <a:rPr lang="cs-CZ" b="1" i="1" dirty="0" smtClean="0"/>
              <a:t>Abstrakce</a:t>
            </a:r>
            <a:r>
              <a:rPr lang="cs-CZ" dirty="0" smtClean="0"/>
              <a:t> – komunikace v odborných termínech, kterým K nerozumí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Fáze poradenského procesu</a:t>
            </a:r>
            <a:endParaRPr lang="cs-CZ" smtClean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>
                <a:solidFill>
                  <a:srgbClr val="0070C0"/>
                </a:solidFill>
              </a:rPr>
              <a:t>1. </a:t>
            </a:r>
            <a:r>
              <a:rPr lang="cs-CZ" b="1" smtClean="0">
                <a:solidFill>
                  <a:srgbClr val="0070C0"/>
                </a:solidFill>
              </a:rPr>
              <a:t>etapa sociální evidence a prvního kontaktu </a:t>
            </a:r>
            <a:r>
              <a:rPr lang="cs-CZ" b="1" i="1" smtClean="0">
                <a:solidFill>
                  <a:srgbClr val="0070C0"/>
                </a:solidFill>
              </a:rPr>
              <a:t>s</a:t>
            </a:r>
            <a:r>
              <a:rPr lang="cs-CZ" b="1" smtClean="0">
                <a:solidFill>
                  <a:srgbClr val="0070C0"/>
                </a:solidFill>
              </a:rPr>
              <a:t> klientem</a:t>
            </a:r>
          </a:p>
          <a:p>
            <a:r>
              <a:rPr lang="cs-CZ" b="1" i="1" smtClean="0">
                <a:solidFill>
                  <a:srgbClr val="0070C0"/>
                </a:solidFill>
              </a:rPr>
              <a:t>2. Etapa </a:t>
            </a:r>
            <a:r>
              <a:rPr lang="cs-CZ" b="1" smtClean="0">
                <a:solidFill>
                  <a:srgbClr val="0070C0"/>
                </a:solidFill>
              </a:rPr>
              <a:t>diagnostická</a:t>
            </a:r>
          </a:p>
          <a:p>
            <a:r>
              <a:rPr lang="cs-CZ" b="1" smtClean="0">
                <a:solidFill>
                  <a:srgbClr val="0070C0"/>
                </a:solidFill>
              </a:rPr>
              <a:t>3. Etapa zpracování plánu sociální terapie</a:t>
            </a:r>
          </a:p>
          <a:p>
            <a:r>
              <a:rPr lang="cs-CZ" b="1" smtClean="0">
                <a:solidFill>
                  <a:srgbClr val="0070C0"/>
                </a:solidFill>
              </a:rPr>
              <a:t>4. Etapa sociální terapie</a:t>
            </a:r>
          </a:p>
          <a:p>
            <a:r>
              <a:rPr lang="cs-CZ" b="1" smtClean="0">
                <a:solidFill>
                  <a:srgbClr val="0070C0"/>
                </a:solidFill>
              </a:rPr>
              <a:t>5. Etapa ověřování výsledků</a:t>
            </a:r>
            <a:r>
              <a:rPr lang="cs-CZ" smtClean="0"/>
              <a:t/>
            </a:r>
            <a:br>
              <a:rPr lang="cs-CZ" smtClean="0"/>
            </a:br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655763"/>
          </a:xfrm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i="1" dirty="0" smtClean="0"/>
              <a:t/>
            </a:r>
            <a:br>
              <a:rPr lang="cs-CZ" sz="4000" b="1" i="1" dirty="0" smtClean="0"/>
            </a:br>
            <a:r>
              <a:rPr lang="cs-CZ" sz="4000" b="1" i="1" dirty="0" smtClean="0">
                <a:solidFill>
                  <a:srgbClr val="C00000"/>
                </a:solidFill>
              </a:rPr>
              <a:t>Fáze </a:t>
            </a:r>
            <a:r>
              <a:rPr lang="cs-CZ" sz="4000" b="1" i="1" dirty="0">
                <a:solidFill>
                  <a:srgbClr val="C00000"/>
                </a:solidFill>
              </a:rPr>
              <a:t>poradenského </a:t>
            </a:r>
            <a:r>
              <a:rPr lang="cs-CZ" sz="4000" b="1" i="1" dirty="0" smtClean="0">
                <a:solidFill>
                  <a:srgbClr val="C00000"/>
                </a:solidFill>
              </a:rPr>
              <a:t>procesu</a:t>
            </a:r>
            <a:r>
              <a:rPr lang="cs-CZ" sz="4000" b="1" i="1" dirty="0" smtClean="0"/>
              <a:t/>
            </a:r>
            <a:br>
              <a:rPr lang="cs-CZ" sz="4000" b="1" i="1" dirty="0" smtClean="0"/>
            </a:br>
            <a:r>
              <a:rPr lang="cs-CZ" sz="4000" b="1" i="1" dirty="0" smtClean="0">
                <a:solidFill>
                  <a:srgbClr val="0070C0"/>
                </a:solidFill>
              </a:rPr>
              <a:t>1. etapa sociální evidence a prvního kontaktu s klientem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dirty="0"/>
              <a:t>	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klient vyhledá pomoc sám – nejlepší motivace klienta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na klienta upozorní instituce, organizace – nedobrovolný klient, správního nebo soudního rozhodnutí soudu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depistáž (</a:t>
            </a:r>
            <a:r>
              <a:rPr lang="cs-CZ" dirty="0" err="1"/>
              <a:t>streetworker</a:t>
            </a:r>
            <a:r>
              <a:rPr lang="cs-CZ" dirty="0"/>
              <a:t>)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Definice poradenství</a:t>
            </a:r>
            <a:endParaRPr lang="cs-CZ" smtClean="0"/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všechny oblasti pomáhajících profesí - školství, zdravotnictví, podnikový sektor, komunity = poradenský tým (interní, externí poradci)</a:t>
            </a:r>
          </a:p>
          <a:p>
            <a:r>
              <a:rPr lang="cs-CZ" smtClean="0"/>
              <a:t>nejdůležitější je umět komunikovat, aktivní využití dialogu (fáze: příprava, otevření, dojednání, průběh, ukončení)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58432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3600" b="1" i="1" smtClean="0">
                <a:solidFill>
                  <a:srgbClr val="C00000"/>
                </a:solidFill>
              </a:rPr>
              <a:t>Fáze poradenského procesu</a:t>
            </a:r>
            <a:r>
              <a:rPr lang="cs-CZ" sz="3600" b="1" i="1" smtClean="0"/>
              <a:t/>
            </a:r>
            <a:br>
              <a:rPr lang="cs-CZ" sz="3600" b="1" i="1" smtClean="0"/>
            </a:br>
            <a:r>
              <a:rPr lang="cs-CZ" sz="3600" b="1" i="1" smtClean="0">
                <a:solidFill>
                  <a:srgbClr val="0070C0"/>
                </a:solidFill>
              </a:rPr>
              <a:t>1. etapa sociální evidence a prvního kontaktu s klientem</a:t>
            </a:r>
            <a:endParaRPr lang="cs-CZ" sz="360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497388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b="1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/>
              <a:t>Evidence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u="sng" dirty="0"/>
              <a:t>evidence skutečností</a:t>
            </a:r>
            <a:r>
              <a:rPr lang="cs-CZ" dirty="0"/>
              <a:t> – lze se o nich přesvědčit vlastními smysli, je to evidence reálná (týrané dítě)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u="sng" dirty="0"/>
              <a:t>evidence svědecká</a:t>
            </a:r>
            <a:r>
              <a:rPr lang="cs-CZ" b="1" dirty="0"/>
              <a:t> </a:t>
            </a:r>
            <a:r>
              <a:rPr lang="cs-CZ" dirty="0"/>
              <a:t>– tvrzení jiných osob (soused, lékař)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u="sng" dirty="0"/>
              <a:t>evidence podle okolností</a:t>
            </a:r>
            <a:r>
              <a:rPr lang="cs-CZ" b="1" dirty="0"/>
              <a:t> </a:t>
            </a:r>
            <a:r>
              <a:rPr lang="cs-CZ" dirty="0"/>
              <a:t>– vše, co není přímým pozorováním či sdělovanou reprodukcí druhých osob (záznam o trestné činnosti)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733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3600" b="1" i="1" smtClean="0">
                <a:solidFill>
                  <a:srgbClr val="C00000"/>
                </a:solidFill>
              </a:rPr>
              <a:t>Fáze poradenského procesu</a:t>
            </a:r>
            <a:r>
              <a:rPr lang="cs-CZ" sz="3600" b="1" i="1" smtClean="0"/>
              <a:t/>
            </a:r>
            <a:br>
              <a:rPr lang="cs-CZ" sz="3600" b="1" i="1" smtClean="0"/>
            </a:br>
            <a:r>
              <a:rPr lang="cs-CZ" sz="3600" b="1" i="1" smtClean="0">
                <a:solidFill>
                  <a:srgbClr val="0070C0"/>
                </a:solidFill>
              </a:rPr>
              <a:t>1. etapa sociální evidence a prvního kontaktu s klientem</a:t>
            </a:r>
            <a:endParaRPr lang="cs-CZ" sz="360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smtClean="0"/>
              <a:t>První </a:t>
            </a:r>
            <a:r>
              <a:rPr lang="cs-CZ" b="1" dirty="0"/>
              <a:t>kontakt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soc.pracovník</a:t>
            </a:r>
            <a:r>
              <a:rPr lang="cs-CZ" dirty="0"/>
              <a:t> musí respektovat potřeby klienta (individualizace, vyjádřit své pocity, emoční angažovanost, akceptace, právo na sebeurčení a možnost se sám rozhodnout, důvěrnost sdělení, rovnocenný vztah klienta a sociální pracovník), klient se musí cítit kompetentní, odpovědný za vlastní jednání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roli hraje – věk, pohlaví, temperament, sociální prostředí, prostředí prvního rozhovoru, zda klient žádá o radu sám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br>
              <a:rPr lang="cs-CZ" b="1" i="1" dirty="0" smtClean="0">
                <a:solidFill>
                  <a:srgbClr val="C00000"/>
                </a:solidFill>
              </a:rPr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b="1" i="1" dirty="0" smtClean="0"/>
              <a:t/>
            </a:r>
            <a:br>
              <a:rPr lang="cs-CZ" b="1" i="1" dirty="0" smtClean="0"/>
            </a:br>
            <a:endParaRPr lang="cs-CZ" dirty="0"/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zaměřena na zjišťování a hledání příčin, které vedly k sociálnímu problému</a:t>
            </a:r>
          </a:p>
          <a:p>
            <a:r>
              <a:rPr lang="cs-CZ" smtClean="0"/>
              <a:t>ke stanovení sociální diagnózy dospějeme na základě záměrných rozhovorů s klientem, členy rodiny, sociálního šetření</a:t>
            </a:r>
          </a:p>
          <a:p>
            <a:r>
              <a:rPr lang="cs-CZ" smtClean="0"/>
              <a:t>pozorováním klienta se zjišťuje jak se chová ve svém přirozeném prostředí, jak jedná se svým okolím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br>
              <a:rPr lang="cs-CZ" b="1" i="1" dirty="0" smtClean="0">
                <a:solidFill>
                  <a:srgbClr val="C00000"/>
                </a:solidFill>
              </a:rPr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 klientem vypracujeme podrobnou </a:t>
            </a:r>
            <a:r>
              <a:rPr lang="cs-CZ" b="1" smtClean="0"/>
              <a:t>sociální anamnézu</a:t>
            </a:r>
          </a:p>
          <a:p>
            <a:r>
              <a:rPr lang="cs-CZ" smtClean="0"/>
              <a:t>klientův problém hodnotíme z hlediska stávající sociálních podmínek a sociální situace, z hlediska lidí, kteří chování hodnotili jako problematické a nežádoucí, z hlediska příčin nebo důvodů, pro které k tomuto hodnocení došlo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i="1" dirty="0">
                <a:solidFill>
                  <a:srgbClr val="0070C0"/>
                </a:solidFill>
              </a:rPr>
              <a:t>Sociální anamnéza</a:t>
            </a:r>
            <a:endParaRPr lang="cs-CZ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na základě analýzy základní situace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základem je vyšetření sociální situace u klienta – návštěva v rodině, šetření, návštěva </a:t>
            </a:r>
            <a:r>
              <a:rPr lang="cs-CZ" dirty="0" err="1"/>
              <a:t>instit</a:t>
            </a:r>
            <a:r>
              <a:rPr lang="cs-CZ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zdrojem informací – klienta sám (rozhovor, dotazník), užší rodina, příbuzní, přátelé, sousedé, instituce (škola, lékař, policie, soud)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požadavky na informace- objektivnost, úplnost, přehlednost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0070C0"/>
                </a:solidFill>
              </a:rPr>
              <a:t>Sociální anamnéza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smtClean="0"/>
              <a:t>1. Osobní anamnéza</a:t>
            </a:r>
          </a:p>
          <a:p>
            <a:r>
              <a:rPr lang="cs-CZ" b="1" i="1" u="sng" smtClean="0"/>
              <a:t>2. Rodinná anamnéza</a:t>
            </a:r>
            <a:endParaRPr lang="cs-CZ" smtClean="0"/>
          </a:p>
          <a:p>
            <a:r>
              <a:rPr lang="cs-CZ" b="1" i="1" u="sng" smtClean="0"/>
              <a:t> 3. Sociální anamnéza</a:t>
            </a:r>
          </a:p>
          <a:p>
            <a:r>
              <a:rPr lang="cs-CZ" b="1" i="1" u="sng" smtClean="0"/>
              <a:t>4. Zdravotní anamnéza</a:t>
            </a:r>
          </a:p>
          <a:p>
            <a:r>
              <a:rPr lang="cs-CZ" b="1" i="1" u="sng" smtClean="0"/>
              <a:t>5. Školní, profesní anamnéza</a:t>
            </a:r>
          </a:p>
          <a:p>
            <a:r>
              <a:rPr lang="cs-CZ" b="1" i="1" u="sng" smtClean="0"/>
              <a:t>6. Anamnéza problému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/>
              <a:t>1. Osobní anamnéza 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základní identifikační údaje – pohlaví, věk, jméno, adresa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etnicita, rasa, životní etapa, sociální role, </a:t>
            </a:r>
            <a:r>
              <a:rPr lang="cs-CZ" dirty="0" err="1"/>
              <a:t>intapersonální</a:t>
            </a:r>
            <a:r>
              <a:rPr lang="cs-CZ" dirty="0"/>
              <a:t> fungování, schopnost zvládat životní nároky, vztahy, dostupná sociální podpora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stresory a podmínky prostředí, stigmatizace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hodnoty, náboženské přesvědčení, sexuální a kulturní orientace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zda došlo již k využití služeb nebo institucí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/>
              <a:t>2. Rodinná anamnéza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struktura rodiny- fakta o osobních datech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ekonomické poměry – hospodaření rodiny, zaměstnání, fakta o výdělcích (možnost ověření)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bytové poměry – kvalita bytu, vybavení, udržování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výchovné poměry – kdo a jak se dítěti věnuje, spolupráce se školou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vztahy mezi členy </a:t>
            </a:r>
            <a:r>
              <a:rPr lang="cs-CZ" dirty="0" smtClean="0"/>
              <a:t>rodiny + vztahová mapa</a:t>
            </a: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/>
              <a:t>3. Sociální anamnéza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blízcí lidé, společenské postavení, vztahy na pracovišti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/>
              <a:t>4. Zdravotní anamnéza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zdravotní poměry a hygienická úroveň – lékař, pediatr, dlouhodobé nemoci, duševní poruchy, nemoci, které dítě prodělalo, průběh porodu, zda dítě bylo chtěné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Definice poradenství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cílem poradenství </a:t>
            </a:r>
            <a:r>
              <a:rPr lang="cs-CZ" dirty="0"/>
              <a:t>je získat informace, které lidem umožní zvýšit rozsah znalostí, dovedností a řešit problémy, překonat problémy, objasňovat jejich osobní cíle a pomoc při jejich dosahování,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/>
              <a:t>5. Školní, profesní anamnéza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dosažené vzdělání, intelektová úroveň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doplňuje se ekonomickou situaci klienta, finanční možnosti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+ celkový dojem z klienta (na prvním setkání nediagnostikujeme), stanoví se pouze předběžná diagnóza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 smtClean="0"/>
              <a:t>6. </a:t>
            </a:r>
            <a:r>
              <a:rPr lang="cs-CZ" b="1" i="1" u="sng" dirty="0"/>
              <a:t>Anamnéza problému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co je problém, jak problém vidí klient, které osoby zahrnuje problému systém (včetně interakce), jaké role hrají osoby v problémovém systému, jaké mají postoje, jaké má problém příčiny – deprivace, absence jednoho z rodičů či autority, nedostatek příležitostí; v jakém prostředí či situacích se problémové chování objevuje; kdy se problémové chování objevilo poprvé;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i="1" u="sng" dirty="0" smtClean="0"/>
              <a:t>6. Anamnéza problému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jaký </a:t>
            </a:r>
            <a:r>
              <a:rPr lang="cs-CZ" dirty="0"/>
              <a:t>je vývoj problému; jaké jsou klientovi potřeby; jak se klient pokoušel problém řešit; proč se nezdařilo problém zvládnout;  jaké dovednosti potřebuj klient k tomu, aby mohl problém zvládnout; jaké vnější zdroje jsou nutné k tomu, aby byl problém vyřešen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0070C0"/>
                </a:solidFill>
              </a:rPr>
              <a:t>2. Etapa diagnostická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Sociální diagnóza – sociální problém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definovat prioritní problém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stanovit základní problémy jednotlivce, rodiny, skupiny, komunity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stanovit pořadí důležitosti – co řešit nejdříve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vyjasnit příčiny – kontext (minulost, současnost, budoucnost)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zda jde o rozpory ve vztahu ke společnosti (antisociální chování), k třídě (problémy na pracovišti), rodině (vazby), zábavě (nedostatek volnočasových aktivit, workoholismus) nebo problémy k sobě samému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i="1" dirty="0" smtClean="0">
                <a:solidFill>
                  <a:srgbClr val="C00000"/>
                </a:solidFill>
              </a:rPr>
              <a:t>Fáze poradenského procesu</a:t>
            </a:r>
            <a:br>
              <a:rPr lang="cs-CZ" sz="3600" b="1" i="1" dirty="0" smtClean="0">
                <a:solidFill>
                  <a:srgbClr val="C00000"/>
                </a:solidFill>
              </a:rPr>
            </a:br>
            <a:r>
              <a:rPr lang="cs-CZ" sz="3600" b="1" dirty="0" smtClean="0">
                <a:solidFill>
                  <a:srgbClr val="0070C0"/>
                </a:solidFill>
              </a:rPr>
              <a:t>3. Etapa zpracování plánu sociální terapie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/>
              <a:t>Dvě </a:t>
            </a:r>
            <a:r>
              <a:rPr lang="cs-CZ" b="1" dirty="0"/>
              <a:t>stránky</a:t>
            </a:r>
            <a:r>
              <a:rPr lang="cs-CZ" dirty="0"/>
              <a:t>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vnější </a:t>
            </a:r>
            <a:r>
              <a:rPr lang="cs-CZ" dirty="0"/>
              <a:t>(zahrnuje všechny objektivní překážky v životě jednotlivce, rodiny, skupiny) a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vnitřní</a:t>
            </a:r>
            <a:r>
              <a:rPr lang="cs-CZ" dirty="0"/>
              <a:t> ( je charakterizovaná nedostatkem sil tuto překážku překonat nebo se jí přizpůsobit).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3600" b="1" i="1" smtClean="0">
                <a:solidFill>
                  <a:srgbClr val="C00000"/>
                </a:solidFill>
              </a:rPr>
              <a:t>Fáze poradenského procesu</a:t>
            </a:r>
            <a:r>
              <a:rPr lang="cs-CZ" sz="3600" b="1" i="1" smtClean="0"/>
              <a:t/>
            </a:r>
            <a:br>
              <a:rPr lang="cs-CZ" sz="3600" b="1" i="1" smtClean="0"/>
            </a:br>
            <a:r>
              <a:rPr lang="cs-CZ" sz="3600" b="1" smtClean="0">
                <a:solidFill>
                  <a:srgbClr val="0070C0"/>
                </a:solidFill>
              </a:rPr>
              <a:t>3. Etapa zpracování plánu sociální terapie</a:t>
            </a:r>
            <a:endParaRPr lang="cs-CZ" sz="3600" smtClean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Plán opaření na základě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odborného posouzení </a:t>
            </a:r>
            <a:r>
              <a:rPr lang="cs-CZ" dirty="0"/>
              <a:t>– psycholog, tým sociální pracovníků, supervize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opatření</a:t>
            </a:r>
            <a:r>
              <a:rPr lang="cs-CZ" dirty="0"/>
              <a:t> – neboli restituce, obnova původní situace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kompenzace</a:t>
            </a:r>
            <a:r>
              <a:rPr lang="cs-CZ" dirty="0"/>
              <a:t> – náhrada jinou činností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reintegrace </a:t>
            </a:r>
            <a:r>
              <a:rPr lang="cs-CZ" dirty="0"/>
              <a:t>– </a:t>
            </a:r>
            <a:r>
              <a:rPr lang="cs-CZ" dirty="0" err="1"/>
              <a:t>znovuzačlenění</a:t>
            </a:r>
            <a:r>
              <a:rPr lang="cs-CZ" dirty="0"/>
              <a:t> do společnosti (</a:t>
            </a:r>
            <a:r>
              <a:rPr lang="cs-CZ" dirty="0" err="1"/>
              <a:t>př.po</a:t>
            </a:r>
            <a:r>
              <a:rPr lang="cs-CZ" dirty="0"/>
              <a:t> léčbě)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/>
              <a:t>readaptace</a:t>
            </a:r>
            <a:r>
              <a:rPr lang="cs-CZ" dirty="0"/>
              <a:t> – nová adaptace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3600" b="1" i="1" smtClean="0">
                <a:solidFill>
                  <a:srgbClr val="C00000"/>
                </a:solidFill>
              </a:rPr>
              <a:t>Fáze poradenského procesu</a:t>
            </a:r>
            <a:r>
              <a:rPr lang="cs-CZ" sz="3600" b="1" i="1" smtClean="0"/>
              <a:t/>
            </a:r>
            <a:br>
              <a:rPr lang="cs-CZ" sz="3600" b="1" i="1" smtClean="0"/>
            </a:br>
            <a:r>
              <a:rPr lang="cs-CZ" sz="3600" b="1" smtClean="0">
                <a:solidFill>
                  <a:srgbClr val="0070C0"/>
                </a:solidFill>
              </a:rPr>
              <a:t>3. Etapa zpracování plánu sociální terapie</a:t>
            </a:r>
            <a:endParaRPr lang="cs-CZ" sz="3600" smtClean="0">
              <a:solidFill>
                <a:srgbClr val="0070C0"/>
              </a:solidFill>
            </a:endParaRPr>
          </a:p>
        </p:txBody>
      </p:sp>
      <p:sp>
        <p:nvSpPr>
          <p:cNvPr id="593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Dva druhy zásahu </a:t>
            </a:r>
            <a:endParaRPr lang="cs-CZ" smtClean="0"/>
          </a:p>
          <a:p>
            <a:pPr lvl="2"/>
            <a:r>
              <a:rPr lang="cs-CZ" smtClean="0"/>
              <a:t>odstranění vnějších příčin – dítě do náhradní rodinné péče, pracovní uplatnění postiženého klienta</a:t>
            </a:r>
          </a:p>
          <a:p>
            <a:pPr lvl="2"/>
            <a:r>
              <a:rPr lang="cs-CZ" smtClean="0"/>
              <a:t>odstranění vnitřních příčin – forma výchovy, sociální terapie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C00000"/>
                </a:solidFill>
              </a:rPr>
              <a:t>Fáze poradenského procesu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 smtClean="0">
                <a:solidFill>
                  <a:srgbClr val="0070C0"/>
                </a:solidFill>
              </a:rPr>
              <a:t>4. Etapa sociální terapie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nejnáročnější </a:t>
            </a:r>
            <a:r>
              <a:rPr lang="cs-CZ" dirty="0"/>
              <a:t>etapa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/>
              <a:t>Má tři teorie pro úspěšný průběh poradenství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terapeutický rozhovor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vztah </a:t>
            </a:r>
            <a:r>
              <a:rPr lang="cs-CZ" b="1" dirty="0" err="1"/>
              <a:t>soc.pracovníka</a:t>
            </a:r>
            <a:r>
              <a:rPr lang="cs-CZ" b="1" dirty="0"/>
              <a:t> a klienta </a:t>
            </a:r>
            <a:r>
              <a:rPr lang="cs-CZ" dirty="0"/>
              <a:t>– schopnosti pracovníka znát dobře problematiku řešeného problému, vytvořit vhodné podmínky pro kontakt přijatelné pro obě strany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/>
              <a:t>autorita </a:t>
            </a:r>
            <a:r>
              <a:rPr lang="cs-CZ" b="1" dirty="0" err="1"/>
              <a:t>soc.pracovníka</a:t>
            </a:r>
            <a:r>
              <a:rPr lang="cs-CZ" b="1" dirty="0"/>
              <a:t> </a:t>
            </a:r>
            <a:r>
              <a:rPr lang="cs-CZ" dirty="0"/>
              <a:t>– být si vědom své role a dokázat udržet hranice vztahu, odhadnout reálné možnosti klienta i svoje a respektovat je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 smtClean="0">
                <a:solidFill>
                  <a:srgbClr val="C00000"/>
                </a:solidFill>
              </a:rPr>
              <a:t>Fáze poradenského procesu </a:t>
            </a:r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dirty="0" smtClean="0">
                <a:solidFill>
                  <a:srgbClr val="0070C0"/>
                </a:solidFill>
              </a:rPr>
              <a:t>5. Etapa ověřování výsledků </a:t>
            </a:r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614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cs-CZ" smtClean="0"/>
              <a:t>hodnocení účinku, prevence recidiv a opakování sociálních problémů  a situací u dalších generací</a:t>
            </a:r>
          </a:p>
          <a:p>
            <a:pPr lvl="1">
              <a:buFont typeface="Arial" charset="0"/>
              <a:buChar char="•"/>
            </a:pPr>
            <a:r>
              <a:rPr lang="cs-CZ" smtClean="0"/>
              <a:t>sledujeme zlepšení uplatnitelnosti klienta ve společnosti, prevenci sociálních jevů, které musí společnost řešit nákladnými represivními nebo kurativními zásahy, motivujeme klienta k samotnému řešení problému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 smtClean="0"/>
              <a:t>Literatura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smtClean="0"/>
              <a:t>Boss</a:t>
            </a:r>
            <a:r>
              <a:rPr lang="cs-CZ" dirty="0"/>
              <a:t>, M.: Poskytování a odpírání v psychoterapii. Institut psychoterapie, Praha, 1990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Donigian</a:t>
            </a:r>
            <a:r>
              <a:rPr lang="cs-CZ" dirty="0"/>
              <a:t>, J. – </a:t>
            </a:r>
            <a:r>
              <a:rPr lang="cs-CZ" dirty="0" err="1"/>
              <a:t>Malnati</a:t>
            </a:r>
            <a:r>
              <a:rPr lang="cs-CZ" dirty="0"/>
              <a:t>, R.: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Incidents</a:t>
            </a:r>
            <a:r>
              <a:rPr lang="cs-CZ" dirty="0"/>
              <a:t> in Group </a:t>
            </a:r>
            <a:r>
              <a:rPr lang="cs-CZ" dirty="0" err="1"/>
              <a:t>Therapy</a:t>
            </a:r>
            <a:r>
              <a:rPr lang="cs-CZ" dirty="0"/>
              <a:t>. </a:t>
            </a:r>
            <a:r>
              <a:rPr lang="cs-CZ" dirty="0" err="1"/>
              <a:t>Monterey</a:t>
            </a:r>
            <a:r>
              <a:rPr lang="cs-CZ" dirty="0"/>
              <a:t>, 1987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b="1" dirty="0" err="1"/>
              <a:t>Gabura</a:t>
            </a:r>
            <a:r>
              <a:rPr lang="cs-CZ" b="1" dirty="0"/>
              <a:t>, J., </a:t>
            </a:r>
            <a:r>
              <a:rPr lang="cs-CZ" b="1" dirty="0" err="1"/>
              <a:t>Pružinská</a:t>
            </a:r>
            <a:r>
              <a:rPr lang="cs-CZ" b="1" dirty="0"/>
              <a:t>, J.: Poradenský proces. Slon, Praha, 1995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Křivohlavý, I.: Povídej, naslouchám. Návrat, Praha, 1993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Definice poradenství</a:t>
            </a:r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důležité jsou dovednosti poradce </a:t>
            </a:r>
          </a:p>
          <a:p>
            <a:r>
              <a:rPr lang="cs-CZ" smtClean="0"/>
              <a:t>opravdovost, věrohodnost – autentičnost, </a:t>
            </a:r>
          </a:p>
          <a:p>
            <a:r>
              <a:rPr lang="cs-CZ" smtClean="0"/>
              <a:t>bezprostřednost – přímé jednání bez zábran, </a:t>
            </a:r>
          </a:p>
          <a:p>
            <a:r>
              <a:rPr lang="cs-CZ" smtClean="0"/>
              <a:t>emotivnost – umět přiměřeně projevit svoje city </a:t>
            </a:r>
          </a:p>
          <a:p>
            <a:r>
              <a:rPr lang="cs-CZ" smtClean="0"/>
              <a:t>otevřenost, nezříkat se konfrontace, </a:t>
            </a:r>
          </a:p>
          <a:p>
            <a:r>
              <a:rPr lang="cs-CZ" smtClean="0"/>
              <a:t>konkrétnost – vyvarovat se cizím slovům, empatie, komunikační dovednosti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C00000"/>
                </a:solidFill>
              </a:rPr>
              <a:t>Definice poradenství</a:t>
            </a:r>
            <a:endParaRPr lang="cs-CZ" smtClean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předejít vytvoření sociálního stigmatu – reakce společnosti na něco odlišného, </a:t>
            </a:r>
          </a:p>
          <a:p>
            <a:r>
              <a:rPr lang="cs-CZ" smtClean="0"/>
              <a:t>naučit klienta uvědomit si předsudky, vyjít z izolace a hledat zdroje podpory jinde, sdělovat okolí svoje pocity, </a:t>
            </a:r>
          </a:p>
          <a:p>
            <a:r>
              <a:rPr lang="cs-CZ" smtClean="0"/>
              <a:t>vytvořit si adekvátní a pozitivní sebepojetí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Základní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/>
              <a:t>Základním poradenství</a:t>
            </a:r>
            <a:r>
              <a:rPr lang="cs-CZ" smtClean="0"/>
              <a:t> je poskytnout informace o nárocích, službách a možnostech, které mohou vyřešit nebo zmírnit obtížnou situaci člověka. Důležitá dostupnost i menších regionech pověřenou osobou.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1" i="1" smtClean="0">
                <a:solidFill>
                  <a:srgbClr val="C00000"/>
                </a:solidFill>
              </a:rPr>
              <a:t>Odborné sociální poradenství</a:t>
            </a:r>
            <a:endParaRPr lang="cs-CZ" smtClean="0">
              <a:solidFill>
                <a:srgbClr val="C00000"/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smtClean="0"/>
              <a:t>Odborné sociální poradenství</a:t>
            </a:r>
            <a:r>
              <a:rPr lang="cs-CZ" smtClean="0"/>
              <a:t> – poskytuje přímou pomoc lidem při řešení konkrétní situace (manželství, generační soužití, zdravotně postižení, delikvence, náhradní rodinná péče) a to i formou terapeutickou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>
                <a:solidFill>
                  <a:srgbClr val="C00000"/>
                </a:solidFill>
              </a:rPr>
              <a:t>6 typů pomoci druhým</a:t>
            </a:r>
            <a:r>
              <a:rPr lang="cs-CZ" dirty="0">
                <a:solidFill>
                  <a:srgbClr val="C00000"/>
                </a:solidFill>
              </a:rPr>
              <a:t/>
            </a:r>
            <a:br>
              <a:rPr lang="cs-CZ" dirty="0">
                <a:solidFill>
                  <a:srgbClr val="C00000"/>
                </a:solidFill>
              </a:rPr>
            </a:b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1) podání jednoduchých věcných informací (vyplnění formuláře)</a:t>
            </a:r>
          </a:p>
          <a:p>
            <a:r>
              <a:rPr lang="cs-CZ" smtClean="0"/>
              <a:t>2) poskytnout rady (názor odborníka)</a:t>
            </a:r>
          </a:p>
          <a:p>
            <a:r>
              <a:rPr lang="cs-CZ" smtClean="0"/>
              <a:t>3) prostřednictvím učení (umožnit někomu získat informace – školení, kurz)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1453</Words>
  <Application>Microsoft Office PowerPoint</Application>
  <PresentationFormat>Předvádění na obrazovce (4:3)</PresentationFormat>
  <Paragraphs>214</Paragraphs>
  <Slides>49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0" baseType="lpstr">
      <vt:lpstr>Motiv systému Office</vt:lpstr>
      <vt:lpstr>Problémy menšinových skupin II</vt:lpstr>
      <vt:lpstr>Definice poradenství</vt:lpstr>
      <vt:lpstr>Definice poradenství</vt:lpstr>
      <vt:lpstr>Definice poradenství</vt:lpstr>
      <vt:lpstr>Definice poradenství</vt:lpstr>
      <vt:lpstr>Definice poradenství</vt:lpstr>
      <vt:lpstr>Základní poradenství</vt:lpstr>
      <vt:lpstr>Odborné sociální poradenství</vt:lpstr>
      <vt:lpstr>6 typů pomoci druhým </vt:lpstr>
      <vt:lpstr>6 typů pomoci druhým </vt:lpstr>
      <vt:lpstr>Prezentace aplikace PowerPoint</vt:lpstr>
      <vt:lpstr>Prezentace aplikace PowerPoint</vt:lpstr>
      <vt:lpstr>Oblasti poradenské činnosti</vt:lpstr>
      <vt:lpstr>Oblasti poradenské činnosti</vt:lpstr>
      <vt:lpstr>Cíle poradenské práce </vt:lpstr>
      <vt:lpstr> Podoby poradenství v rámci zdravotně sociálně-charitativní rehabilitace </vt:lpstr>
      <vt:lpstr>Metody ve speciálním poradenství</vt:lpstr>
      <vt:lpstr>Metody ve speciálním poradenství </vt:lpstr>
      <vt:lpstr>Metody ve speciálním poradenství</vt:lpstr>
      <vt:lpstr>Metody ve speciálním poradenství</vt:lpstr>
      <vt:lpstr>Metody ve speciálním poradenství</vt:lpstr>
      <vt:lpstr>Metody ve speciálním poradenství</vt:lpstr>
      <vt:lpstr>Metody ve speciálním poradenství</vt:lpstr>
      <vt:lpstr>Literatura </vt:lpstr>
      <vt:lpstr>Průběh poradenského procesu </vt:lpstr>
      <vt:lpstr>Chyby v poradenské práci </vt:lpstr>
      <vt:lpstr>Chyby v poradenské práci </vt:lpstr>
      <vt:lpstr>Fáze poradenského procesu</vt:lpstr>
      <vt:lpstr> Fáze poradenského procesu 1. etapa sociální evidence a prvního kontaktu s klientem </vt:lpstr>
      <vt:lpstr>Fáze poradenského procesu 1. etapa sociální evidence a prvního kontaktu s klientem</vt:lpstr>
      <vt:lpstr>Fáze poradenského procesu 1. etapa sociální evidence a prvního kontaktu s klientem</vt:lpstr>
      <vt:lpstr>  Fáze poradenského procesu 2. Etapa diagnostická  </vt:lpstr>
      <vt:lpstr> Fáze poradenského procesu 2. Etapa diagnostická </vt:lpstr>
      <vt:lpstr>Fáze poradenského procesu 2. Etapa diagnostická</vt:lpstr>
      <vt:lpstr>Sociální anamnéza </vt:lpstr>
      <vt:lpstr>Fáze poradenského procesu 2. Etapa diagnostická</vt:lpstr>
      <vt:lpstr>Fáze poradenského procesu 2. Etapa diagnostická</vt:lpstr>
      <vt:lpstr>Fáze poradenského procesu 2. Etapa diagnostická</vt:lpstr>
      <vt:lpstr>Fáze poradenského procesu 2. Etapa diagnostická</vt:lpstr>
      <vt:lpstr>Fáze poradenského procesu 2. Etapa diagnostická</vt:lpstr>
      <vt:lpstr>Fáze poradenského procesu 2. Etapa diagnostická</vt:lpstr>
      <vt:lpstr>Fáze poradenského procesu 2. Etapa diagnostická</vt:lpstr>
      <vt:lpstr>Fáze poradenského procesu 2. Etapa diagnostická</vt:lpstr>
      <vt:lpstr> Fáze poradenského procesu 3. Etapa zpracování plánu sociální terapie </vt:lpstr>
      <vt:lpstr>Fáze poradenského procesu 3. Etapa zpracování plánu sociální terapie</vt:lpstr>
      <vt:lpstr>Fáze poradenského procesu 3. Etapa zpracování plánu sociální terapie</vt:lpstr>
      <vt:lpstr> Fáze poradenského procesu 4. Etapa sociální terapie </vt:lpstr>
      <vt:lpstr> Fáze poradenského procesu  5. Etapa ověřování výsledků  </vt:lpstr>
      <vt:lpstr>Literatura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Nový</dc:creator>
  <cp:lastModifiedBy>Vladimír Nový</cp:lastModifiedBy>
  <cp:revision>10</cp:revision>
  <cp:lastPrinted>2014-03-19T13:15:02Z</cp:lastPrinted>
  <dcterms:created xsi:type="dcterms:W3CDTF">2014-02-28T19:08:40Z</dcterms:created>
  <dcterms:modified xsi:type="dcterms:W3CDTF">2014-05-12T19:31:23Z</dcterms:modified>
</cp:coreProperties>
</file>