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72" r:id="rId5"/>
    <p:sldId id="273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6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20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73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52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66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4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3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07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2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48BA9-D2ED-4BDF-AD2D-E948946E9129}" type="datetimeFigureOut">
              <a:rPr lang="cs-CZ" smtClean="0"/>
              <a:t>8. 4. 2014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C74A0-1E3C-4076-BFE4-A0B94E8018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7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Sociální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06 CHUDOBA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661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0891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407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Hodnocení podle OSN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Index </a:t>
            </a:r>
            <a:r>
              <a:rPr lang="en-US" b="1" u="sng" dirty="0" err="1" smtClean="0"/>
              <a:t>lidského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rozvoje</a:t>
            </a:r>
            <a:r>
              <a:rPr lang="en-US" b="1" u="sng" dirty="0" smtClean="0"/>
              <a:t> </a:t>
            </a:r>
            <a:r>
              <a:rPr lang="en-US" b="1" dirty="0" smtClean="0"/>
              <a:t>(Human Development Index,</a:t>
            </a:r>
            <a:r>
              <a:rPr lang="cs-CZ" b="1" dirty="0" smtClean="0"/>
              <a:t> HDI)</a:t>
            </a:r>
            <a:endParaRPr lang="en-US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u="sng" dirty="0" smtClean="0"/>
              <a:t>ukazatelé:</a:t>
            </a:r>
          </a:p>
          <a:p>
            <a:pPr marL="0" indent="0">
              <a:buNone/>
            </a:pPr>
            <a:r>
              <a:rPr lang="cs-CZ" dirty="0" smtClean="0"/>
              <a:t>– délka života a úroveň zdravotní péče</a:t>
            </a:r>
          </a:p>
          <a:p>
            <a:pPr marL="0" indent="0">
              <a:buNone/>
            </a:pPr>
            <a:r>
              <a:rPr lang="cs-CZ" dirty="0" smtClean="0"/>
              <a:t>– přístup ke vzdělání</a:t>
            </a:r>
          </a:p>
          <a:p>
            <a:pPr marL="0" indent="0">
              <a:buNone/>
            </a:pPr>
            <a:r>
              <a:rPr lang="cs-CZ" dirty="0" smtClean="0"/>
              <a:t>– životní standard:  Hrubý národní produkt (HNP) na  1 obyvatele (v amerických dolarech)</a:t>
            </a:r>
          </a:p>
          <a:p>
            <a:endParaRPr lang="cs-CZ" i="1" dirty="0" smtClean="0"/>
          </a:p>
          <a:p>
            <a:r>
              <a:rPr lang="cs-CZ" dirty="0" smtClean="0"/>
              <a:t>indexy ukazují, že nejvíce chudých lidí je v subsaharské Africe, jižní a jihovýchodní Asii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04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Příčiny chudoby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1)  politické</a:t>
            </a:r>
          </a:p>
          <a:p>
            <a:pPr marL="0" indent="0">
              <a:buNone/>
            </a:pPr>
            <a:r>
              <a:rPr lang="cs-CZ" dirty="0" smtClean="0"/>
              <a:t>ozbrojené konflikty, korupce, tolerování autoritářských a diktátorských režimů, nevymahatelnost práva, …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2) ekonomické</a:t>
            </a:r>
          </a:p>
          <a:p>
            <a:pPr marL="0" indent="0">
              <a:buNone/>
            </a:pPr>
            <a:r>
              <a:rPr lang="cs-CZ" dirty="0" smtClean="0"/>
              <a:t> ekonomická závislost, infrastruktura, zadluženost, cenová politika, kvalifikace, nezaměstnanost, …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3) demografické</a:t>
            </a:r>
          </a:p>
          <a:p>
            <a:pPr marL="0" indent="0">
              <a:buNone/>
            </a:pPr>
            <a:r>
              <a:rPr lang="cs-CZ" dirty="0" smtClean="0"/>
              <a:t>zalidnění, zdravotní péče, nerovnoměrné postavení žen, …</a:t>
            </a:r>
          </a:p>
          <a:p>
            <a:pPr marL="0" indent="0">
              <a:buNone/>
            </a:pPr>
            <a:r>
              <a:rPr lang="cs-CZ" b="1" dirty="0" smtClean="0"/>
              <a:t>4) environmentální</a:t>
            </a:r>
          </a:p>
          <a:p>
            <a:pPr marL="0" indent="0">
              <a:buNone/>
            </a:pPr>
            <a:r>
              <a:rPr lang="cs-CZ" dirty="0" smtClean="0"/>
              <a:t>odlesňování, znečištění vody a ovzduší,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54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Důsledky chudoby</a:t>
            </a:r>
            <a:br>
              <a:rPr lang="cs-CZ" b="1" dirty="0" smtClean="0"/>
            </a:br>
            <a:r>
              <a:rPr lang="cs-CZ" dirty="0" smtClean="0"/>
              <a:t>(</a:t>
            </a:r>
            <a:r>
              <a:rPr lang="cs-CZ" sz="4000" dirty="0" smtClean="0"/>
              <a:t>v celosvětovém měřítku)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bída, hlad, předčasná úmrtí</a:t>
            </a:r>
          </a:p>
          <a:p>
            <a:r>
              <a:rPr lang="cs-CZ" dirty="0" smtClean="0"/>
              <a:t>ztížený přístup ke vzdělání</a:t>
            </a:r>
          </a:p>
          <a:p>
            <a:r>
              <a:rPr lang="cs-CZ" dirty="0" smtClean="0"/>
              <a:t>kriminalita a organizovaný zločin</a:t>
            </a:r>
          </a:p>
          <a:p>
            <a:r>
              <a:rPr lang="cs-CZ" dirty="0" smtClean="0"/>
              <a:t>obchod s lidskými orgány, lidmi, dětskými otroky</a:t>
            </a:r>
          </a:p>
          <a:p>
            <a:r>
              <a:rPr lang="pt-BR" dirty="0" smtClean="0"/>
              <a:t>migrace z venkova do městských slumů,</a:t>
            </a:r>
            <a:r>
              <a:rPr lang="cs-CZ" dirty="0" smtClean="0"/>
              <a:t> mezi státy a kontinenty</a:t>
            </a:r>
          </a:p>
          <a:p>
            <a:r>
              <a:rPr lang="cs-CZ" dirty="0" smtClean="0"/>
              <a:t>vyloučení ze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81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Bauman, Z</a:t>
            </a:r>
            <a:r>
              <a:rPr lang="sv-SE" dirty="0" smtClean="0"/>
              <a:t>.</a:t>
            </a:r>
            <a:r>
              <a:rPr lang="cs-CZ" dirty="0" smtClean="0"/>
              <a:t>:</a:t>
            </a:r>
            <a:r>
              <a:rPr lang="sv-SE" dirty="0" smtClean="0"/>
              <a:t> </a:t>
            </a:r>
            <a:r>
              <a:rPr lang="sv-SE" dirty="0"/>
              <a:t>Myslet sociologicky. Praha: </a:t>
            </a:r>
            <a:r>
              <a:rPr lang="cs-CZ" dirty="0" smtClean="0"/>
              <a:t>1996 </a:t>
            </a:r>
            <a:r>
              <a:rPr lang="sv-SE" dirty="0" smtClean="0"/>
              <a:t>SLON</a:t>
            </a:r>
            <a:r>
              <a:rPr lang="sv-SE" dirty="0"/>
              <a:t>. </a:t>
            </a:r>
            <a:endParaRPr lang="cs-CZ" dirty="0" smtClean="0"/>
          </a:p>
          <a:p>
            <a:r>
              <a:rPr lang="cs-CZ" dirty="0" err="1"/>
              <a:t>Collier</a:t>
            </a:r>
            <a:r>
              <a:rPr lang="cs-CZ" dirty="0"/>
              <a:t>, </a:t>
            </a:r>
            <a:r>
              <a:rPr lang="cs-CZ" dirty="0" smtClean="0"/>
              <a:t>Paul: Miliarda </a:t>
            </a:r>
            <a:r>
              <a:rPr lang="cs-CZ" dirty="0"/>
              <a:t>nejchudších </a:t>
            </a:r>
            <a:r>
              <a:rPr lang="cs-CZ" dirty="0" smtClean="0"/>
              <a:t>- Proč </a:t>
            </a:r>
            <a:r>
              <a:rPr lang="cs-CZ" dirty="0"/>
              <a:t>se některým zemím nedaří a co s tím? </a:t>
            </a:r>
            <a:r>
              <a:rPr lang="cs-CZ" dirty="0" smtClean="0"/>
              <a:t>Praha: Vyšehrad 2009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>
                <a:effectLst/>
              </a:rPr>
              <a:t>Chudoba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b="1" dirty="0" smtClean="0">
                <a:effectLst/>
              </a:rPr>
              <a:t>Chudoba</a:t>
            </a:r>
            <a:r>
              <a:rPr lang="cs-CZ" sz="4000" dirty="0" smtClean="0">
                <a:effectLst/>
              </a:rPr>
              <a:t> označuje sociální status člověka vyznačující se hmotným nedostatkem.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7701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chudoba = sociální status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člověka, vyznačující se hmotným nedostatkem</a:t>
            </a:r>
          </a:p>
          <a:p>
            <a:endParaRPr lang="cs-CZ" dirty="0" smtClean="0"/>
          </a:p>
          <a:p>
            <a:r>
              <a:rPr lang="cs-CZ" dirty="0" smtClean="0"/>
              <a:t>nejméně rozvinuté oblasti světa Afrika, Jižní Asie, Latinská Amerika - třetí a čtvrtý svět</a:t>
            </a:r>
          </a:p>
          <a:p>
            <a:endParaRPr lang="cs-CZ" dirty="0" smtClean="0"/>
          </a:p>
          <a:p>
            <a:r>
              <a:rPr lang="cs-CZ" dirty="0" smtClean="0"/>
              <a:t>pod hranicí bídy žije 1/5 světové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89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Chudoba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Chudoba hrozí </a:t>
            </a:r>
            <a:r>
              <a:rPr lang="cs-CZ" dirty="0" smtClean="0"/>
              <a:t>nejčastěji:</a:t>
            </a:r>
          </a:p>
          <a:p>
            <a:r>
              <a:rPr lang="cs-CZ" dirty="0" smtClean="0"/>
              <a:t>rodinám </a:t>
            </a:r>
            <a:r>
              <a:rPr lang="cs-CZ" dirty="0"/>
              <a:t>se třemi a více </a:t>
            </a:r>
            <a:r>
              <a:rPr lang="cs-CZ" dirty="0" smtClean="0"/>
              <a:t>dětmi a  </a:t>
            </a:r>
            <a:r>
              <a:rPr lang="cs-CZ" dirty="0"/>
              <a:t>neúplným </a:t>
            </a:r>
            <a:r>
              <a:rPr lang="cs-CZ" dirty="0" smtClean="0"/>
              <a:t>rodinám</a:t>
            </a:r>
          </a:p>
          <a:p>
            <a:r>
              <a:rPr lang="cs-CZ" dirty="0" smtClean="0"/>
              <a:t>nezaměstnaným</a:t>
            </a:r>
          </a:p>
          <a:p>
            <a:r>
              <a:rPr lang="cs-CZ" dirty="0" smtClean="0"/>
              <a:t>lidem </a:t>
            </a:r>
            <a:r>
              <a:rPr lang="cs-CZ" dirty="0"/>
              <a:t>s nízkým </a:t>
            </a:r>
            <a:r>
              <a:rPr lang="cs-CZ" dirty="0" smtClean="0"/>
              <a:t>vzděláním</a:t>
            </a:r>
          </a:p>
          <a:p>
            <a:r>
              <a:rPr lang="cs-CZ" dirty="0" smtClean="0"/>
              <a:t>lidem žijící </a:t>
            </a:r>
            <a:r>
              <a:rPr lang="cs-CZ" dirty="0"/>
              <a:t>v </a:t>
            </a:r>
            <a:r>
              <a:rPr lang="cs-CZ" dirty="0" smtClean="0"/>
              <a:t>nájmu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Česku se na hranici chudoby a sociálního vyloučení může dostat více než jeden a půl milionu lidí. </a:t>
            </a:r>
          </a:p>
        </p:txBody>
      </p:sp>
    </p:spTree>
    <p:extLst>
      <p:ext uri="{BB962C8B-B14F-4D97-AF65-F5344CB8AC3E}">
        <p14:creationId xmlns:p14="http://schemas.microsoft.com/office/powerpoint/2010/main" val="313860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Chudoba v ČR</a:t>
            </a:r>
            <a:br>
              <a:rPr lang="cs-CZ" b="1" dirty="0" smtClean="0"/>
            </a:br>
            <a:r>
              <a:rPr lang="cs-CZ" sz="3600" dirty="0" smtClean="0"/>
              <a:t>příjmová chudoba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 roce 2012 v ČR byl téměř jeden milión lidí pod hranicí „příjmové chudoby“ </a:t>
            </a:r>
          </a:p>
          <a:p>
            <a:pPr marL="0" indent="0">
              <a:buNone/>
            </a:pPr>
            <a:r>
              <a:rPr lang="cs-CZ" dirty="0" smtClean="0"/>
              <a:t>Jako příjmová chudoba, se bere stav: např.</a:t>
            </a:r>
          </a:p>
          <a:p>
            <a:r>
              <a:rPr lang="cs-CZ" dirty="0" smtClean="0"/>
              <a:t>jednotlivec má příjem nižší, než 9680 Kč měsíčně </a:t>
            </a:r>
          </a:p>
          <a:p>
            <a:r>
              <a:rPr lang="cs-CZ" dirty="0" smtClean="0"/>
              <a:t>pár (2 lidí) má méně než 14 500 Kč</a:t>
            </a:r>
          </a:p>
          <a:p>
            <a:r>
              <a:rPr lang="cs-CZ" dirty="0" smtClean="0"/>
              <a:t>matka samoživitelka s jedním dítětem má méně ne ž 12 600 Kč měsíčně,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92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Chudoba v ČR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Chudoba a sociální vyloučení hrozí celkem 1,58 milionu obyvatel Česka. </a:t>
            </a:r>
          </a:p>
          <a:p>
            <a:r>
              <a:rPr lang="cs-CZ" dirty="0" smtClean="0"/>
              <a:t>Z nich 128 500 nemá ani dostatečný příjem, ani materiální vybavení a ani práci. </a:t>
            </a:r>
          </a:p>
          <a:p>
            <a:r>
              <a:rPr lang="cs-CZ" dirty="0" smtClean="0"/>
              <a:t>I tak je na tom ČR ale nejlépe ze zemí EU</a:t>
            </a:r>
          </a:p>
          <a:p>
            <a:endParaRPr lang="cs-CZ" dirty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i="1" dirty="0" smtClean="0"/>
              <a:t>Zdroj:  ČTK 4.2. 2014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3880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Multidimenzionální charakter chudoby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příjmová chudoba</a:t>
            </a:r>
          </a:p>
          <a:p>
            <a:r>
              <a:rPr lang="pt-BR" dirty="0" smtClean="0"/>
              <a:t>relativní a absolutní chudoba</a:t>
            </a:r>
          </a:p>
          <a:p>
            <a:r>
              <a:rPr lang="cs-CZ" dirty="0" smtClean="0"/>
              <a:t>stav extrémní nouze</a:t>
            </a:r>
          </a:p>
          <a:p>
            <a:r>
              <a:rPr lang="cs-CZ" dirty="0" smtClean="0"/>
              <a:t>nedostatek vzdělání a zdravotní péče</a:t>
            </a:r>
          </a:p>
          <a:p>
            <a:r>
              <a:rPr lang="cs-CZ" dirty="0" smtClean="0"/>
              <a:t>zranitelnost</a:t>
            </a:r>
          </a:p>
          <a:p>
            <a:r>
              <a:rPr lang="cs-CZ" dirty="0" smtClean="0"/>
              <a:t>závislost a omezení v rozhodování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70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absolutní chudoba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stav, kdy jedinec není schopen uspokojit své nejzákladnější potřeby, jako je zajištění potravy a ošacení </a:t>
            </a:r>
          </a:p>
          <a:p>
            <a:r>
              <a:rPr lang="cs-CZ" dirty="0"/>
              <a:t>t</a:t>
            </a:r>
            <a:r>
              <a:rPr lang="cs-CZ" dirty="0" smtClean="0"/>
              <a:t>ento druh chudoby může dojít až do stavu, kdy je ohrožen život takto „postižené“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97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dirty="0" smtClean="0"/>
              <a:t>relativní chudoba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stav, kdy jedinec nebo rodina uspokojují své sociální potřeby na výrazně nižší úrovni než je průměrná úroveň v dané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947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419</Words>
  <Application>Microsoft Office PowerPoint</Application>
  <PresentationFormat>Předvádění na obrazovce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Sociální politika</vt:lpstr>
      <vt:lpstr>Chudoba</vt:lpstr>
      <vt:lpstr>chudoba = sociální status</vt:lpstr>
      <vt:lpstr>Chudoba v ČR</vt:lpstr>
      <vt:lpstr>Chudoba v ČR příjmová chudoba</vt:lpstr>
      <vt:lpstr> Chudoba v ČR </vt:lpstr>
      <vt:lpstr>Multidimenzionální charakter chudoby</vt:lpstr>
      <vt:lpstr>absolutní chudoba</vt:lpstr>
      <vt:lpstr>relativní chudoba</vt:lpstr>
      <vt:lpstr>Prezentace aplikace PowerPoint</vt:lpstr>
      <vt:lpstr>Hodnocení podle OSN </vt:lpstr>
      <vt:lpstr>Příčiny chudoby</vt:lpstr>
      <vt:lpstr> Důsledky chudoby (v celosvětovém měřítku) 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</dc:title>
  <dc:creator>Vladimír Nový</dc:creator>
  <cp:lastModifiedBy>Vladimír Nový</cp:lastModifiedBy>
  <cp:revision>6</cp:revision>
  <dcterms:created xsi:type="dcterms:W3CDTF">2014-04-08T11:06:17Z</dcterms:created>
  <dcterms:modified xsi:type="dcterms:W3CDTF">2014-04-08T18:39:49Z</dcterms:modified>
</cp:coreProperties>
</file>