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89" r:id="rId15"/>
    <p:sldId id="292" r:id="rId16"/>
    <p:sldId id="291" r:id="rId17"/>
    <p:sldId id="290" r:id="rId18"/>
    <p:sldId id="288" r:id="rId19"/>
    <p:sldId id="293" r:id="rId20"/>
    <p:sldId id="295" r:id="rId21"/>
    <p:sldId id="280" r:id="rId22"/>
    <p:sldId id="268" r:id="rId23"/>
    <p:sldId id="269" r:id="rId24"/>
    <p:sldId id="270" r:id="rId25"/>
    <p:sldId id="271" r:id="rId26"/>
    <p:sldId id="272" r:id="rId27"/>
    <p:sldId id="273" r:id="rId28"/>
    <p:sldId id="283" r:id="rId29"/>
    <p:sldId id="286" r:id="rId30"/>
    <p:sldId id="284" r:id="rId31"/>
    <p:sldId id="287" r:id="rId32"/>
    <p:sldId id="274" r:id="rId33"/>
    <p:sldId id="275" r:id="rId34"/>
    <p:sldId id="276" r:id="rId35"/>
    <p:sldId id="277" r:id="rId36"/>
    <p:sldId id="282" r:id="rId37"/>
    <p:sldId id="285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16108-1B01-4F0C-9575-9F6AE9560878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8CD0A-6A88-4E0A-A50A-606D088A91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3A508-09FE-442B-A6EB-58CEE0BFCC6F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3335-EE18-4AB1-81B3-F6F190933C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C41C-400B-4193-8057-206F5D20143E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F7D2-89F4-44E1-AE34-B431DD0198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6196F-B7E5-4669-B69C-D193D2B641D1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A54BB-921D-43D8-9471-A946499A63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22E9-EA2E-4B78-B79C-F29822BD3C35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CC2AD-B3EC-4B47-89D8-4F411DE59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5C4AF-7D04-4FC3-A383-574BB68062B1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4A2A1-00D4-4606-BF2B-431434FC0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6412-4C73-49B8-A4E7-E394E1213C7B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E9C6-11D2-4F6A-983A-C61B91AF83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B74E-C172-46A1-8392-E84BA84AD22D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D3E9-B093-431B-88AD-985E3006CD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3D1A1-DCC3-47BE-B905-6591297D1A73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62CB-62A2-4E0E-8DC5-95E43DED2E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BE30-41EF-4543-BCAB-369D7DAE768B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0466-9C02-4DFB-8430-5F549ED028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D311-D5B2-4E82-8480-9CB28AFE0B1A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4844E-BC98-48BF-9533-778676D33B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9736AB-C87F-4991-BF36-56F134C89A50}" type="datetimeFigureOut">
              <a:rPr lang="cs-CZ"/>
              <a:pPr>
                <a:defRPr/>
              </a:pPr>
              <a:t>15. 1. 2014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22E426-5338-4B9A-BF90-1825C6E2A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Problémy menšinových skupin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KULTURA, MODELY SOUŽITÍ VE SPOLEČNOSTI, SAMUEL HUNTINGTON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akulturace</a:t>
            </a:r>
            <a:endParaRPr lang="cs-CZ" smtClean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akulturace</a:t>
            </a:r>
            <a:r>
              <a:rPr lang="cs-CZ" smtClean="0"/>
              <a:t> – přijetí prvků jiné kultury a začlenění do své kultury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enkulturace</a:t>
            </a:r>
            <a:endParaRPr lang="cs-CZ" smtClean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proces osvojování kultury, souvisí se socializací</a:t>
            </a:r>
          </a:p>
          <a:p>
            <a:r>
              <a:rPr lang="cs-CZ" smtClean="0"/>
              <a:t> neukončený celoživotní proces.</a:t>
            </a:r>
          </a:p>
          <a:p>
            <a:r>
              <a:rPr lang="cs-CZ" smtClean="0"/>
              <a:t>Enkulturace probíhá v různých sociálních skupinách a za účasti různých sociálních institucí</a:t>
            </a:r>
          </a:p>
          <a:p>
            <a:r>
              <a:rPr lang="cs-CZ" smtClean="0"/>
              <a:t>V dětství jsou nejdůležitější primární skupina (rodina), v pozdějším věku nabývají na významu skupiny sekundární.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subkultura</a:t>
            </a:r>
            <a:endParaRPr lang="cs-CZ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subkultura</a:t>
            </a:r>
            <a:r>
              <a:rPr lang="cs-CZ" smtClean="0"/>
              <a:t> – v rámci jednoho kulturní prostředí společenství s odlišnou kulturou</a:t>
            </a:r>
          </a:p>
          <a:p>
            <a:r>
              <a:rPr lang="cs-CZ" b="1" smtClean="0"/>
              <a:t>Subkultura</a:t>
            </a:r>
            <a:r>
              <a:rPr lang="cs-CZ" smtClean="0"/>
              <a:t> (z lat. </a:t>
            </a:r>
            <a:r>
              <a:rPr lang="cs-CZ" i="1" smtClean="0"/>
              <a:t>sub</a:t>
            </a:r>
            <a:r>
              <a:rPr lang="cs-CZ" smtClean="0"/>
              <a:t> = 'pod' + kultura) je kultura osobité menšinové skupiny v rámci kultury většinové, převládající nebo oficiální. </a:t>
            </a:r>
          </a:p>
          <a:p>
            <a:r>
              <a:rPr lang="cs-CZ" smtClean="0"/>
              <a:t>Pokud subkultura většinovou kulturu radikálně popírá a odmítá, hovoří se o kontrakultuře.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VČR tak můžeme ještě vydělit kulturu jihomoravskou, kulturu Chodska či Slovácka, atd.</a:t>
            </a:r>
          </a:p>
          <a:p>
            <a:endParaRPr lang="cs-CZ" smtClean="0"/>
          </a:p>
          <a:p>
            <a:r>
              <a:rPr lang="cs-CZ" smtClean="0"/>
              <a:t>specifikem jsou jisté vyhraněné skupiny, jako např. punkeři.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>Samuel </a:t>
            </a:r>
            <a:r>
              <a:rPr lang="cs-CZ" b="1" i="1" dirty="0" err="1" smtClean="0"/>
              <a:t>Huntington</a:t>
            </a:r>
            <a:r>
              <a:rPr lang="cs-CZ" dirty="0" smtClean="0"/>
              <a:t> – 8 civilizačních okruhů: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Západní </a:t>
            </a:r>
            <a:r>
              <a:rPr lang="cs-CZ" dirty="0"/>
              <a:t>okruh (naše kultura, USA, Austrálie, Nový Zéland, Západní Evropa</a:t>
            </a:r>
            <a:r>
              <a:rPr lang="cs-CZ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Pravoslavný </a:t>
            </a:r>
            <a:r>
              <a:rPr lang="cs-CZ" dirty="0"/>
              <a:t>okruh (Rusko, Bulharsko, Černá Hora, atd</a:t>
            </a:r>
            <a:r>
              <a:rPr lang="cs-CZ" dirty="0" smtClean="0"/>
              <a:t>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</a:t>
            </a:r>
            <a:r>
              <a:rPr lang="cs-CZ" dirty="0"/>
              <a:t>Islámský okruh (7. století na území Saudské Arábie</a:t>
            </a:r>
            <a:r>
              <a:rPr lang="cs-CZ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Hinduistický okruh (Indie, atd.)</a:t>
            </a:r>
          </a:p>
          <a:p>
            <a:r>
              <a:rPr lang="cs-CZ" smtClean="0"/>
              <a:t> Konfuciánský okruh (Čína, Konfucius byl čínský filosof, který vytvořil vlastní názor na svět, zformuloval čínskou kulturu)</a:t>
            </a:r>
          </a:p>
          <a:p>
            <a:r>
              <a:rPr lang="cs-CZ" smtClean="0"/>
              <a:t> Japonský okruh</a:t>
            </a:r>
          </a:p>
          <a:p>
            <a:r>
              <a:rPr lang="cs-CZ" smtClean="0"/>
              <a:t> Latinsko-americký okruh </a:t>
            </a:r>
          </a:p>
          <a:p>
            <a:r>
              <a:rPr lang="cs-CZ" smtClean="0"/>
              <a:t> Africký okruh.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u="sng" cap="all" dirty="0"/>
              <a:t>Modely soužití různých kultur ve společnosti</a:t>
            </a:r>
            <a:br>
              <a:rPr lang="cs-CZ" b="1" u="sng" cap="all" dirty="0"/>
            </a:b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Multikulturní integrovaná společnost (pluralita)</a:t>
            </a:r>
            <a:r>
              <a:rPr lang="cs-CZ" smtClean="0"/>
              <a:t> – tam, kde se mají kultury dobře (Austrálie).</a:t>
            </a:r>
          </a:p>
          <a:p>
            <a:r>
              <a:rPr lang="cs-CZ" b="1" smtClean="0"/>
              <a:t>Asimilace (splynutí)</a:t>
            </a:r>
            <a:r>
              <a:rPr lang="cs-CZ" smtClean="0"/>
              <a:t> – dlouhodobý proces, během kterého dochází ke stírání rozdílů mezi kulturami.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Multikulturní integrovaná společnost (pluralita)</a:t>
            </a:r>
            <a:r>
              <a:rPr lang="cs-CZ" smtClean="0"/>
              <a:t> – tam, kde se mají kultury dobře (Austrálie).</a:t>
            </a:r>
          </a:p>
          <a:p>
            <a:r>
              <a:rPr lang="cs-CZ" b="1" smtClean="0"/>
              <a:t>Asimilace (splynutí)</a:t>
            </a:r>
            <a:r>
              <a:rPr lang="cs-CZ" smtClean="0"/>
              <a:t> – dlouhodobý proces, během kterého dochází ke stírání rozdílů mezi kulturami.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Segregace (vyčlenění)</a:t>
            </a:r>
            <a:r>
              <a:rPr lang="cs-CZ" smtClean="0"/>
              <a:t> – více kultur, které žijí odděleně. </a:t>
            </a:r>
          </a:p>
          <a:p>
            <a:r>
              <a:rPr lang="cs-CZ" smtClean="0"/>
              <a:t>Např. typický příklad státem organizované segregace </a:t>
            </a:r>
            <a:r>
              <a:rPr lang="cs-CZ" smtClean="0">
                <a:latin typeface="Arial" charset="0"/>
              </a:rPr>
              <a:t>- </a:t>
            </a:r>
            <a:r>
              <a:rPr lang="cs-CZ" smtClean="0"/>
              <a:t>režim Apartheidu v Jihoafrické republice – bílí byli „ti hlavní“ a černí byli oddělování, přistěhovalci bílí na tom byli lépe než černí domorodci.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Stratifikace </a:t>
            </a:r>
            <a:r>
              <a:rPr lang="cs-CZ" smtClean="0"/>
              <a:t>– imigranti jsou zařazování do nižších společenských vrstev, jsou diskriminování např. na trhu práce. </a:t>
            </a:r>
          </a:p>
          <a:p>
            <a:r>
              <a:rPr lang="cs-CZ" smtClean="0"/>
              <a:t>Např. situace v ČR 80/90 léta minulého století, Vietnamci –vzdělaní, ale stávali se z nich trhovci.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Různé pojetí pojmu kultura: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nejširší definice: </a:t>
            </a:r>
            <a:r>
              <a:rPr lang="cs-CZ" smtClean="0"/>
              <a:t>všechno co člověk vytvořil nebo vymyslel</a:t>
            </a:r>
          </a:p>
          <a:p>
            <a:r>
              <a:rPr lang="cs-CZ" b="1" smtClean="0"/>
              <a:t>užší definice:</a:t>
            </a:r>
            <a:r>
              <a:rPr lang="cs-CZ" smtClean="0"/>
              <a:t> mluvíme o kulturách</a:t>
            </a:r>
          </a:p>
          <a:p>
            <a:pPr>
              <a:buFont typeface="Arial" charset="0"/>
              <a:buNone/>
            </a:pPr>
            <a:r>
              <a:rPr lang="cs-CZ" smtClean="0"/>
              <a:t> - srovnání různé kultury v prostoru a čase</a:t>
            </a:r>
          </a:p>
          <a:p>
            <a:r>
              <a:rPr lang="cs-CZ" b="1" smtClean="0"/>
              <a:t>nejužší definice: </a:t>
            </a:r>
            <a:r>
              <a:rPr lang="cs-CZ" smtClean="0"/>
              <a:t>mluvíme o kultuře jako o různých oborech umění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Anihilace (vypuzení)</a:t>
            </a:r>
            <a:r>
              <a:rPr lang="cs-CZ" smtClean="0"/>
              <a:t> – hlavně v minulosti (nacismus), nejhorší je fyzická likvidace.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Rozeznáváme kultury: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smtClean="0"/>
              <a:t>NÁRODNÍ - kultura jednoho národa či národního státu - např. česká, japonská, francouzská</a:t>
            </a:r>
          </a:p>
          <a:p>
            <a:pPr>
              <a:lnSpc>
                <a:spcPct val="90000"/>
              </a:lnSpc>
            </a:pPr>
            <a:endParaRPr lang="cs-CZ" sz="3000" smtClean="0"/>
          </a:p>
          <a:p>
            <a:pPr>
              <a:lnSpc>
                <a:spcPct val="90000"/>
              </a:lnSpc>
            </a:pPr>
            <a:r>
              <a:rPr lang="cs-CZ" sz="3000" smtClean="0"/>
              <a:t>ETNICKÁ - kultura kmenu, přírodního národa či národnostní skupiny, které dosud neutvořili národ - typickým příkladem jsou i u nás žijící Romové</a:t>
            </a:r>
          </a:p>
          <a:p>
            <a:pPr>
              <a:lnSpc>
                <a:spcPct val="90000"/>
              </a:lnSpc>
            </a:pPr>
            <a:endParaRPr lang="cs-CZ" sz="3000" smtClean="0"/>
          </a:p>
          <a:p>
            <a:pPr>
              <a:lnSpc>
                <a:spcPct val="90000"/>
              </a:lnSpc>
            </a:pPr>
            <a:endParaRPr lang="cs-CZ" sz="30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z="30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Masová kultura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 kultura přístupná co největšímu počtu lidí, bez rozdílu pohlaví, věku, vzdělání, národnosti, politického nebo náboženského přesvědčení atd.</a:t>
            </a:r>
          </a:p>
          <a:p>
            <a:r>
              <a:rPr lang="cs-CZ" smtClean="0"/>
              <a:t>vztahuje se např. na velké série stejného oblečení; k filmům shlédnuté mil. diváků v celém světě atd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Rozšířily se prostředky masové komunikace, tzv. masmédia. </a:t>
            </a:r>
          </a:p>
          <a:p>
            <a:r>
              <a:rPr lang="cs-CZ" smtClean="0"/>
              <a:t>Šíření masové kultury je považováno za hlavní náplň masmédií. Ta dnes ovlivňují miliardy lidí na celém světě.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Vznik masové kultury souvisí s průmyslovou revolucí v 18. a 19. století v západní Evropě a v severní Americe. </a:t>
            </a:r>
          </a:p>
          <a:p>
            <a:r>
              <a:rPr lang="cs-CZ" smtClean="0"/>
              <a:t>Souvisí s mohutnou industrializací a urbanizací, se soustředěním velkého množství lidí ve městech.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pozitivní a negativní hodnocení: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- dostupnost informací,</a:t>
            </a:r>
            <a:r>
              <a:rPr lang="cs-CZ" b="1" smtClean="0"/>
              <a:t> </a:t>
            </a:r>
            <a:r>
              <a:rPr lang="cs-CZ" smtClean="0"/>
              <a:t>zpřístupnění vzdělání = projev skutečné demokratizace kultury a celé společnosti</a:t>
            </a:r>
          </a:p>
          <a:p>
            <a:r>
              <a:rPr lang="cs-CZ" smtClean="0"/>
              <a:t> prostředek uvolnění člověka, jeho odpoutání se od každodenních starostí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nebezpečí </a:t>
            </a:r>
            <a:r>
              <a:rPr lang="cs-CZ" b="1" smtClean="0"/>
              <a:t>„</a:t>
            </a:r>
            <a:r>
              <a:rPr lang="cs-CZ" i="1" smtClean="0"/>
              <a:t>stádnosti</a:t>
            </a:r>
            <a:r>
              <a:rPr lang="cs-CZ" b="1" smtClean="0"/>
              <a:t>“</a:t>
            </a:r>
            <a:endParaRPr lang="cs-CZ" smtClean="0"/>
          </a:p>
          <a:p>
            <a:r>
              <a:rPr lang="cs-CZ" smtClean="0"/>
              <a:t> likvidace, ztráta individuality každého člověka</a:t>
            </a:r>
          </a:p>
          <a:p>
            <a:r>
              <a:rPr lang="cs-CZ" smtClean="0"/>
              <a:t> sporná je také „kulturní úroveň“ masové kultury – nenáročná zábava, která nevyžaduje příliš  myšlení</a:t>
            </a:r>
          </a:p>
          <a:p>
            <a:r>
              <a:rPr lang="cs-CZ" smtClean="0"/>
              <a:t>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odvádí člověka od jeho vlastního života do pikantního světa smyšlených hrdinů</a:t>
            </a:r>
          </a:p>
          <a:p>
            <a:r>
              <a:rPr lang="cs-CZ" smtClean="0"/>
              <a:t> prostřednictvím různých násilných a brutálních scén např. ve filmu otupuje lidské cítění diváka</a:t>
            </a:r>
          </a:p>
          <a:p>
            <a:r>
              <a:rPr lang="cs-CZ" smtClean="0"/>
              <a:t> někdy vede dokonce i k napodobování atd.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česká populace tráví s médii kolem třetiny svého času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tím je dán zásadní vliv médií na myšlení, postoje názory, hodnoty, estetiku a životní styl současného člověka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začal proces snižování významu tištěných médií a tradičních elektronických médií (televize, rozhlas) ve prospěch nových technologií ( PC, internet, CD, DVD, MP3)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tento proces probíhá v české společnosti prostřednictvím mládeže </a:t>
            </a:r>
          </a:p>
          <a:p>
            <a:r>
              <a:rPr lang="cs-CZ" smtClean="0"/>
              <a:t>mezi mladou generací a staršími generacemi vzniká propast, jejíž příčinou je digitalizace životního pole a životního stylu mládež a odklon od tradiční kultury a umění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charakteristické rysy kultury: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není vrozená, zděděná ani instinktivní, je </a:t>
            </a:r>
            <a:r>
              <a:rPr lang="cs-CZ" b="1" smtClean="0"/>
              <a:t>naučená</a:t>
            </a:r>
            <a:endParaRPr lang="cs-CZ" smtClean="0"/>
          </a:p>
          <a:p>
            <a:r>
              <a:rPr lang="cs-CZ" b="1" smtClean="0"/>
              <a:t>kolektivní produkt</a:t>
            </a:r>
            <a:endParaRPr lang="cs-CZ" smtClean="0"/>
          </a:p>
          <a:p>
            <a:r>
              <a:rPr lang="cs-CZ" smtClean="0"/>
              <a:t>zachovává si </a:t>
            </a:r>
            <a:r>
              <a:rPr lang="cs-CZ" b="1" smtClean="0"/>
              <a:t>kontinuitu v čase</a:t>
            </a:r>
            <a:r>
              <a:rPr lang="cs-CZ" smtClean="0"/>
              <a:t>, kulturní hodnoty se přenášejí z generace na generaci</a:t>
            </a:r>
          </a:p>
          <a:p>
            <a:r>
              <a:rPr lang="cs-CZ" b="1" smtClean="0"/>
              <a:t>adaptivní</a:t>
            </a:r>
            <a:r>
              <a:rPr lang="cs-CZ" smtClean="0"/>
              <a:t> = je schopna se přizpůsobit se vnitřním a vnějším změnám</a:t>
            </a:r>
          </a:p>
          <a:p>
            <a:pPr>
              <a:buFont typeface="Arial" charset="0"/>
              <a:buNone/>
            </a:pPr>
            <a:r>
              <a:rPr lang="cs-CZ" b="1" smtClean="0"/>
              <a:t> 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smtClean="0"/>
              <a:t>každá generace zná více umělecká díla, která vznikla v době jejího utváření a sociálního zrání jejich příslušníků</a:t>
            </a:r>
          </a:p>
          <a:p>
            <a:pPr>
              <a:lnSpc>
                <a:spcPct val="90000"/>
              </a:lnSpc>
            </a:pPr>
            <a:r>
              <a:rPr lang="cs-CZ" sz="3000" smtClean="0"/>
              <a:t>nástup internetu a masové kultury v české společnosti v devadesátých letech se projevil dramatickým poklesem významu literatury pro českou mládež. Za několik let významně poklesl u mládeže počet přečtených knih a podíl mládeže, která má doma knihovnu s více než 200 svazky knih</a:t>
            </a:r>
          </a:p>
          <a:p>
            <a:pPr>
              <a:lnSpc>
                <a:spcPct val="90000"/>
              </a:lnSpc>
            </a:pPr>
            <a:endParaRPr lang="cs-CZ" sz="30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technologická rovina masové kultury a nových informačních technologií vede k určitému typu kultury. Jejími současnými typickými fenomény jsou muzikály a pořady typu Česko hledá Superstar.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Struktura kultury:</a:t>
            </a:r>
            <a:endParaRPr lang="cs-CZ" smtClean="0"/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1) kultura materiální - oblast materiálního bohatství společnosti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  - prostředky používané v materiální výrobě (nástroje, stroje, automaty,...)</a:t>
            </a:r>
            <a:br>
              <a:rPr lang="cs-CZ" smtClean="0"/>
            </a:br>
            <a:r>
              <a:rPr lang="cs-CZ" smtClean="0"/>
              <a:t>      - spotřební předměty - každodenní spotřeby, dlouhodobé spotřeby</a:t>
            </a:r>
            <a:br>
              <a:rPr lang="cs-CZ" smtClean="0"/>
            </a:br>
            <a:r>
              <a:rPr lang="cs-CZ" smtClean="0"/>
              <a:t>   - umělé materiální prostředí - stavební díla, stavební materiály</a:t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2) duchovní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- </a:t>
            </a:r>
            <a:r>
              <a:rPr lang="cs-CZ" dirty="0"/>
              <a:t>duchovní bohatství společnosti, soubor jevů, procesů, vztahů vedoucí k </a:t>
            </a:r>
            <a:r>
              <a:rPr lang="cs-CZ" dirty="0" smtClean="0"/>
              <a:t>uspokojení duchovních potřeb člověka. Soubor idejí, zvyků, zřízení, institucí, symbolů, představ, názorů a pod.,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     </a:t>
            </a:r>
            <a:br>
              <a:rPr lang="cs-CZ" dirty="0"/>
            </a:br>
            <a:r>
              <a:rPr lang="cs-CZ" dirty="0"/>
              <a:t>  - předměty, do kterých byly všechny tyto ideje vtisknuty (socha, obraz, kniha </a:t>
            </a:r>
            <a:r>
              <a:rPr lang="cs-CZ" dirty="0" smtClean="0"/>
              <a:t>...)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      - Všechno má různý charakter - vědecký, estetický, etický, právní, náboženský ...</a:t>
            </a:r>
          </a:p>
          <a:p>
            <a:pPr>
              <a:buFont typeface="Arial" charset="0"/>
              <a:buNone/>
            </a:pP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 -  Podle charakteru rozeznáváme sféry: umění, věda, filosofie (životní názor), náboženství, morálka, právo ...    </a:t>
            </a:r>
          </a:p>
          <a:p>
            <a:pPr>
              <a:buFont typeface="Arial" charset="0"/>
              <a:buNone/>
            </a:pPr>
            <a:r>
              <a:rPr lang="cs-CZ" smtClean="0"/>
              <a:t>     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3) normativní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specifická </a:t>
            </a:r>
            <a:r>
              <a:rPr lang="cs-CZ" dirty="0"/>
              <a:t>oblast kultury, hlavní složkou jsou společenské normy (právo</a:t>
            </a:r>
            <a:r>
              <a:rPr lang="cs-CZ" dirty="0" smtClean="0"/>
              <a:t>, morálka).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Obecná </a:t>
            </a:r>
            <a:r>
              <a:rPr lang="cs-CZ" dirty="0"/>
              <a:t>pravidla a normy, podle kterých by se měl jedinec chovat ve společnosti, jaké jsou odměny z </a:t>
            </a:r>
            <a:br>
              <a:rPr lang="cs-CZ" dirty="0"/>
            </a:br>
            <a:r>
              <a:rPr lang="cs-CZ" dirty="0"/>
              <a:t>   dodržování a jaké jsou tresty za porušení. K porušování norem dochází. Normy se mění (historicky, </a:t>
            </a:r>
            <a:r>
              <a:rPr lang="cs-CZ" dirty="0" smtClean="0"/>
              <a:t>místně).   </a:t>
            </a:r>
            <a:endParaRPr lang="cs-CZ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Na světě existuje mnoho různých kultur, které se dělí ještě na </a:t>
            </a:r>
            <a:r>
              <a:rPr lang="cs-CZ" b="1" dirty="0" smtClean="0"/>
              <a:t>subkultury</a:t>
            </a:r>
            <a:r>
              <a:rPr lang="cs-CZ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dnešní evropské společnosti se prosazuje </a:t>
            </a:r>
            <a:r>
              <a:rPr lang="cs-CZ" b="1" dirty="0" smtClean="0"/>
              <a:t>multikulturalismus</a:t>
            </a:r>
            <a:r>
              <a:rPr lang="cs-CZ" dirty="0" smtClean="0"/>
              <a:t>, což je vzájemné prolínání kultur.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Kulturní difúze </a:t>
            </a:r>
            <a:r>
              <a:rPr lang="cs-CZ" dirty="0" smtClean="0"/>
              <a:t>je pak přenos kulturních prvků z jedné kultury do druhé.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Akulturace</a:t>
            </a:r>
            <a:r>
              <a:rPr lang="cs-CZ" dirty="0" smtClean="0"/>
              <a:t> je pak přijetí a osvojení kulturních prvků jiných společenství a jejich začlenění do kultury vlastní.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LITERATURA:</a:t>
            </a:r>
          </a:p>
        </p:txBody>
      </p:sp>
      <p:sp>
        <p:nvSpPr>
          <p:cNvPr id="501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J. Assmann: </a:t>
            </a:r>
            <a:r>
              <a:rPr lang="cs-CZ" i="1" smtClean="0"/>
              <a:t>Kultura a paměť</a:t>
            </a:r>
            <a:r>
              <a:rPr lang="cs-CZ" smtClean="0"/>
              <a:t>. Praha 2001</a:t>
            </a:r>
          </a:p>
          <a:p>
            <a:r>
              <a:rPr lang="cs-CZ" smtClean="0"/>
              <a:t>Hofstede: </a:t>
            </a:r>
            <a:r>
              <a:rPr lang="cs-CZ" i="1" smtClean="0"/>
              <a:t>Kultury a organizace</a:t>
            </a:r>
            <a:r>
              <a:rPr lang="cs-CZ" smtClean="0"/>
              <a:t>. Praha 1999</a:t>
            </a:r>
          </a:p>
          <a:p>
            <a:r>
              <a:rPr lang="cs-CZ" smtClean="0"/>
              <a:t>J. Petráň: </a:t>
            </a:r>
            <a:r>
              <a:rPr lang="cs-CZ" i="1" smtClean="0"/>
              <a:t>Dějiny hmotné kultury</a:t>
            </a:r>
            <a:r>
              <a:rPr lang="cs-CZ" smtClean="0"/>
              <a:t> I./II. Praha 1995</a:t>
            </a:r>
          </a:p>
          <a:p>
            <a:r>
              <a:rPr lang="cs-CZ" smtClean="0"/>
              <a:t>Z. Salzmann: </a:t>
            </a:r>
            <a:r>
              <a:rPr lang="cs-CZ" i="1" smtClean="0"/>
              <a:t>Jazyk, kultura a společnost. Úvod do lingvistické antropologie</a:t>
            </a:r>
            <a:r>
              <a:rPr lang="cs-CZ" smtClean="0"/>
              <a:t>. Praha 1997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materiální kultura </a:t>
            </a:r>
            <a:r>
              <a:rPr lang="cs-CZ" smtClean="0"/>
              <a:t>( civilizace )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zahrnuje jevy, které uspokojují materiální potřeby lidí, tj. pracovní prostředky, předměty denní potřeby, obydlí, oděv, komunikační prostředky</a:t>
            </a:r>
          </a:p>
          <a:p>
            <a:r>
              <a:rPr lang="cs-CZ" b="1" smtClean="0"/>
              <a:t>= </a:t>
            </a:r>
            <a:r>
              <a:rPr lang="cs-CZ" smtClean="0"/>
              <a:t>prostředky používané k výrobě, výrobky používané k uspokojení člověka,</a:t>
            </a:r>
            <a:r>
              <a:rPr lang="cs-CZ" b="1" smtClean="0"/>
              <a:t> umělé životní prostředí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duchovní kultura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 </a:t>
            </a:r>
            <a:r>
              <a:rPr lang="cs-CZ" dirty="0"/>
              <a:t>soubor jevů, které uspokojují duchovní potřeby lidí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patří </a:t>
            </a:r>
            <a:r>
              <a:rPr lang="cs-CZ" dirty="0"/>
              <a:t>sem umělecká a literární díla, vědecké poznatky, morální zásady, právní ustanovení, </a:t>
            </a:r>
            <a:endParaRPr lang="cs-CZ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náboženské </a:t>
            </a:r>
            <a:r>
              <a:rPr lang="cs-CZ" dirty="0"/>
              <a:t>ideje, filosofie, myšlenky, zvyky, tradice, názory, normativní kultura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Tyto </a:t>
            </a:r>
            <a:r>
              <a:rPr lang="cs-CZ" dirty="0"/>
              <a:t>dvě oblasti </a:t>
            </a:r>
            <a:r>
              <a:rPr lang="cs-CZ" dirty="0" smtClean="0"/>
              <a:t>( </a:t>
            </a:r>
            <a:r>
              <a:rPr lang="cs-CZ" dirty="0"/>
              <a:t>materiální a duchovní </a:t>
            </a:r>
            <a:r>
              <a:rPr lang="cs-CZ" dirty="0" smtClean="0"/>
              <a:t>kultura) </a:t>
            </a:r>
            <a:r>
              <a:rPr lang="cs-CZ" dirty="0"/>
              <a:t>tvoří uvnitř kultury jednotu, vzájemně se prolínají a ovlivňují.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Funkce kultury: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1.) polidšťovací = humanizační = socializační = civilizační</a:t>
            </a:r>
            <a:endParaRPr lang="cs-CZ" sz="3600" smtClean="0"/>
          </a:p>
          <a:p>
            <a:pPr lvl="1"/>
            <a:r>
              <a:rPr lang="cs-CZ" smtClean="0"/>
              <a:t>člověk se stává člověkem</a:t>
            </a:r>
            <a:endParaRPr lang="cs-CZ" sz="3200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2.)poznávací </a:t>
            </a:r>
            <a:r>
              <a:rPr lang="cs-CZ" smtClean="0"/>
              <a:t>- poznat svět kolem nás</a:t>
            </a:r>
          </a:p>
          <a:p>
            <a:pPr>
              <a:buFont typeface="Arial" charset="0"/>
              <a:buNone/>
            </a:pPr>
            <a:r>
              <a:rPr lang="cs-CZ" smtClean="0"/>
              <a:t>		-  přírodní, společenský</a:t>
            </a:r>
          </a:p>
          <a:p>
            <a:pPr>
              <a:buFont typeface="Arial" charset="0"/>
              <a:buNone/>
            </a:pPr>
            <a:r>
              <a:rPr lang="cs-CZ" smtClean="0"/>
              <a:t>		- s pravidly, normami atd.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3.) výchovná </a:t>
            </a:r>
            <a:r>
              <a:rPr lang="cs-CZ" smtClean="0"/>
              <a:t>– formuje naši osobnost</a:t>
            </a:r>
          </a:p>
          <a:p>
            <a:pPr>
              <a:buFont typeface="Arial" charset="0"/>
              <a:buNone/>
            </a:pPr>
            <a:r>
              <a:rPr lang="cs-CZ" smtClean="0"/>
              <a:t> </a:t>
            </a:r>
          </a:p>
          <a:p>
            <a:r>
              <a:rPr lang="cs-CZ" b="1" smtClean="0"/>
              <a:t>4.) kompenzační = zábavná</a:t>
            </a:r>
            <a:r>
              <a:rPr lang="cs-CZ" smtClean="0"/>
              <a:t> – umění</a:t>
            </a:r>
          </a:p>
          <a:p>
            <a:pPr>
              <a:buFont typeface="Arial" charset="0"/>
              <a:buNone/>
            </a:pPr>
            <a:r>
              <a:rPr lang="cs-CZ" smtClean="0"/>
              <a:t> </a:t>
            </a:r>
          </a:p>
          <a:p>
            <a:r>
              <a:rPr lang="cs-CZ" b="1" smtClean="0"/>
              <a:t>5.) akumulativní</a:t>
            </a:r>
            <a:r>
              <a:rPr lang="cs-CZ" smtClean="0"/>
              <a:t> – zásobárna poznatků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kulturní dědictví</a:t>
            </a:r>
            <a:endParaRPr lang="cs-CZ" smtClean="0"/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kulturní dědictví</a:t>
            </a:r>
            <a:r>
              <a:rPr lang="cs-CZ" smtClean="0"/>
              <a:t> – předává se to , co se osvědčilo a co má určitou trvalejší platnost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1104</Words>
  <Application>Microsoft Office PowerPoint</Application>
  <PresentationFormat>Předvádění na obrazovce (4:3)</PresentationFormat>
  <Paragraphs>122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Motiv sady Office</vt:lpstr>
      <vt:lpstr>Problémy menšinových skupin II</vt:lpstr>
      <vt:lpstr>Různé pojetí pojmu kultura: </vt:lpstr>
      <vt:lpstr>charakteristické rysy kultury: </vt:lpstr>
      <vt:lpstr>materiální kultura ( civilizace )</vt:lpstr>
      <vt:lpstr>duchovní kultura</vt:lpstr>
      <vt:lpstr>Funkce kultury: </vt:lpstr>
      <vt:lpstr>Prezentace aplikace PowerPoint</vt:lpstr>
      <vt:lpstr>Prezentace aplikace PowerPoint</vt:lpstr>
      <vt:lpstr>kulturní dědictví</vt:lpstr>
      <vt:lpstr>akulturace</vt:lpstr>
      <vt:lpstr>enkulturace</vt:lpstr>
      <vt:lpstr>subkultura</vt:lpstr>
      <vt:lpstr>Prezentace aplikace PowerPoint</vt:lpstr>
      <vt:lpstr>Samuel Huntington – 8 civilizačních okruhů:</vt:lpstr>
      <vt:lpstr>Prezentace aplikace PowerPoint</vt:lpstr>
      <vt:lpstr>Modely soužití různých kultur ve společnosti </vt:lpstr>
      <vt:lpstr>Prezentace aplikace PowerPoint</vt:lpstr>
      <vt:lpstr>Prezentace aplikace PowerPoint</vt:lpstr>
      <vt:lpstr>Prezentace aplikace PowerPoint</vt:lpstr>
      <vt:lpstr>Prezentace aplikace PowerPoint</vt:lpstr>
      <vt:lpstr>Rozeznáváme kultury: </vt:lpstr>
      <vt:lpstr>Masová kultura </vt:lpstr>
      <vt:lpstr>Prezentace aplikace PowerPoint</vt:lpstr>
      <vt:lpstr>Prezentace aplikace PowerPoint</vt:lpstr>
      <vt:lpstr>pozitivní a negativní hodnocení: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Struktura kultury:</vt:lpstr>
      <vt:lpstr>2) duchovní kultura</vt:lpstr>
      <vt:lpstr>Prezentace aplikace PowerPoint</vt:lpstr>
      <vt:lpstr>3) normativní kultura</vt:lpstr>
      <vt:lpstr>Prezentace aplikace PowerPoint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Ladin</dc:creator>
  <cp:lastModifiedBy>Vladimír Nový</cp:lastModifiedBy>
  <cp:revision>14</cp:revision>
  <dcterms:created xsi:type="dcterms:W3CDTF">2013-03-06T18:03:34Z</dcterms:created>
  <dcterms:modified xsi:type="dcterms:W3CDTF">2014-01-15T11:02:13Z</dcterms:modified>
</cp:coreProperties>
</file>