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sldIdLst>
    <p:sldId id="256" r:id="rId2"/>
    <p:sldId id="257" r:id="rId3"/>
    <p:sldId id="278" r:id="rId4"/>
    <p:sldId id="274" r:id="rId5"/>
    <p:sldId id="275" r:id="rId6"/>
    <p:sldId id="276" r:id="rId7"/>
    <p:sldId id="277" r:id="rId8"/>
    <p:sldId id="279" r:id="rId9"/>
    <p:sldId id="280" r:id="rId10"/>
    <p:sldId id="307" r:id="rId11"/>
    <p:sldId id="281" r:id="rId12"/>
    <p:sldId id="282" r:id="rId13"/>
    <p:sldId id="283" r:id="rId14"/>
    <p:sldId id="284" r:id="rId15"/>
    <p:sldId id="285" r:id="rId16"/>
    <p:sldId id="286" r:id="rId17"/>
    <p:sldId id="287" r:id="rId18"/>
    <p:sldId id="288" r:id="rId19"/>
    <p:sldId id="289" r:id="rId20"/>
    <p:sldId id="290" r:id="rId21"/>
    <p:sldId id="308" r:id="rId22"/>
    <p:sldId id="291" r:id="rId23"/>
    <p:sldId id="293" r:id="rId24"/>
    <p:sldId id="294" r:id="rId25"/>
    <p:sldId id="295" r:id="rId26"/>
    <p:sldId id="296" r:id="rId27"/>
    <p:sldId id="297" r:id="rId28"/>
    <p:sldId id="298" r:id="rId29"/>
    <p:sldId id="299" r:id="rId30"/>
    <p:sldId id="300" r:id="rId31"/>
    <p:sldId id="301" r:id="rId32"/>
    <p:sldId id="305" r:id="rId33"/>
    <p:sldId id="302" r:id="rId34"/>
    <p:sldId id="306" r:id="rId35"/>
    <p:sldId id="304" r:id="rId36"/>
    <p:sldId id="303" r:id="rId37"/>
  </p:sldIdLst>
  <p:sldSz cx="9144000" cy="6858000" type="screen4x3"/>
  <p:notesSz cx="6735763" cy="9799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44"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4763" y="0"/>
            <a:ext cx="2919412" cy="490538"/>
          </a:xfrm>
          <a:prstGeom prst="rect">
            <a:avLst/>
          </a:prstGeom>
        </p:spPr>
        <p:txBody>
          <a:bodyPr vert="horz" lIns="91440" tIns="45720" rIns="91440" bIns="45720" rtlCol="0"/>
          <a:lstStyle>
            <a:lvl1pPr algn="r">
              <a:defRPr sz="1200"/>
            </a:lvl1pPr>
          </a:lstStyle>
          <a:p>
            <a:fld id="{838C894B-0D0C-496A-859F-DB898A47AFB5}" type="datetimeFigureOut">
              <a:rPr lang="cs-CZ" smtClean="0"/>
              <a:t>4. 5. 2014</a:t>
            </a:fld>
            <a:endParaRPr lang="cs-CZ"/>
          </a:p>
        </p:txBody>
      </p:sp>
      <p:sp>
        <p:nvSpPr>
          <p:cNvPr id="4" name="Zástupný symbol pro obrázek snímku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100" y="4654550"/>
            <a:ext cx="5389563" cy="441007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07513"/>
            <a:ext cx="2919413" cy="49053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4763" y="9307513"/>
            <a:ext cx="2919412" cy="490537"/>
          </a:xfrm>
          <a:prstGeom prst="rect">
            <a:avLst/>
          </a:prstGeom>
        </p:spPr>
        <p:txBody>
          <a:bodyPr vert="horz" lIns="91440" tIns="45720" rIns="91440" bIns="45720" rtlCol="0" anchor="b"/>
          <a:lstStyle>
            <a:lvl1pPr algn="r">
              <a:defRPr sz="1200"/>
            </a:lvl1pPr>
          </a:lstStyle>
          <a:p>
            <a:fld id="{82C82951-0E0D-40FE-AD31-77CAD05214EC}" type="slidenum">
              <a:rPr lang="cs-CZ" smtClean="0"/>
              <a:t>‹#›</a:t>
            </a:fld>
            <a:endParaRPr lang="cs-CZ"/>
          </a:p>
        </p:txBody>
      </p:sp>
    </p:spTree>
    <p:extLst>
      <p:ext uri="{BB962C8B-B14F-4D97-AF65-F5344CB8AC3E}">
        <p14:creationId xmlns:p14="http://schemas.microsoft.com/office/powerpoint/2010/main" val="417742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92B9B4CA-FFA3-434D-A83D-5FA40F488E3A}" type="datetimeFigureOut">
              <a:rPr lang="cs-CZ" smtClean="0"/>
              <a:t>4. 5. 2014</a:t>
            </a:fld>
            <a:endParaRPr lang="cs-CZ"/>
          </a:p>
        </p:txBody>
      </p:sp>
      <p:sp>
        <p:nvSpPr>
          <p:cNvPr id="23" name="Slide Number Placeholder 22"/>
          <p:cNvSpPr>
            <a:spLocks noGrp="1"/>
          </p:cNvSpPr>
          <p:nvPr>
            <p:ph type="sldNum" sz="quarter" idx="11"/>
          </p:nvPr>
        </p:nvSpPr>
        <p:spPr/>
        <p:txBody>
          <a:bodyPr/>
          <a:lstStyle/>
          <a:p>
            <a:fld id="{7E92C1AC-F01C-42E0-8E7A-D90326FE3DDA}" type="slidenum">
              <a:rPr lang="cs-CZ" smtClean="0"/>
              <a:t>‹#›</a:t>
            </a:fld>
            <a:endParaRPr lang="cs-CZ"/>
          </a:p>
        </p:txBody>
      </p:sp>
      <p:sp>
        <p:nvSpPr>
          <p:cNvPr id="24" name="Footer Placeholder 23"/>
          <p:cNvSpPr>
            <a:spLocks noGrp="1"/>
          </p:cNvSpPr>
          <p:nvPr>
            <p:ph type="ftr" sz="quarter" idx="12"/>
          </p:nvPr>
        </p:nvSpPr>
        <p:spPr/>
        <p:txBody>
          <a:bodyPr/>
          <a:lstStyle/>
          <a:p>
            <a:endParaRPr lang="cs-CZ"/>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cs-CZ" smtClean="0"/>
              <a:t>Kliknutím lze upravit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92B9B4CA-FFA3-434D-A83D-5FA40F488E3A}" type="datetimeFigureOut">
              <a:rPr lang="cs-CZ" smtClean="0"/>
              <a:t>4. 5. 2014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E92C1AC-F01C-42E0-8E7A-D90326FE3DDA}"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92B9B4CA-FFA3-434D-A83D-5FA40F488E3A}" type="datetimeFigureOut">
              <a:rPr lang="cs-CZ" smtClean="0"/>
              <a:t>4. 5. 2014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E92C1AC-F01C-42E0-8E7A-D90326FE3DDA}"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2" name="Date Placeholder 11"/>
          <p:cNvSpPr>
            <a:spLocks noGrp="1"/>
          </p:cNvSpPr>
          <p:nvPr>
            <p:ph type="dt" sz="half" idx="14"/>
          </p:nvPr>
        </p:nvSpPr>
        <p:spPr/>
        <p:txBody>
          <a:bodyPr/>
          <a:lstStyle/>
          <a:p>
            <a:fld id="{92B9B4CA-FFA3-434D-A83D-5FA40F488E3A}" type="datetimeFigureOut">
              <a:rPr lang="cs-CZ" smtClean="0"/>
              <a:t>4. 5. 2014</a:t>
            </a:fld>
            <a:endParaRPr lang="cs-CZ"/>
          </a:p>
        </p:txBody>
      </p:sp>
      <p:sp>
        <p:nvSpPr>
          <p:cNvPr id="19" name="Slide Number Placeholder 18"/>
          <p:cNvSpPr>
            <a:spLocks noGrp="1"/>
          </p:cNvSpPr>
          <p:nvPr>
            <p:ph type="sldNum" sz="quarter" idx="15"/>
          </p:nvPr>
        </p:nvSpPr>
        <p:spPr/>
        <p:txBody>
          <a:bodyPr/>
          <a:lstStyle/>
          <a:p>
            <a:fld id="{7E92C1AC-F01C-42E0-8E7A-D90326FE3DDA}" type="slidenum">
              <a:rPr lang="cs-CZ" smtClean="0"/>
              <a:t>‹#›</a:t>
            </a:fld>
            <a:endParaRPr lang="cs-CZ"/>
          </a:p>
        </p:txBody>
      </p:sp>
      <p:sp>
        <p:nvSpPr>
          <p:cNvPr id="21" name="Footer Placeholder 20"/>
          <p:cNvSpPr>
            <a:spLocks noGrp="1"/>
          </p:cNvSpPr>
          <p:nvPr>
            <p:ph type="ftr" sz="quarter" idx="16"/>
          </p:nvPr>
        </p:nvSpPr>
        <p:spPr/>
        <p:txBody>
          <a:bodyPr/>
          <a:lstStyle/>
          <a:p>
            <a:endParaRPr lang="cs-CZ"/>
          </a:p>
        </p:txBody>
      </p:sp>
      <p:sp>
        <p:nvSpPr>
          <p:cNvPr id="8" name="Title 7"/>
          <p:cNvSpPr>
            <a:spLocks noGrp="1"/>
          </p:cNvSpPr>
          <p:nvPr>
            <p:ph type="title"/>
          </p:nvPr>
        </p:nvSpPr>
        <p:spPr/>
        <p:txBody>
          <a:bodyPr/>
          <a:lstStyle/>
          <a:p>
            <a:r>
              <a:rPr lang="cs-CZ" smtClean="0"/>
              <a:t>Kliknutím lze upravit styl.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6" name="Date Placeholder 15"/>
          <p:cNvSpPr>
            <a:spLocks noGrp="1"/>
          </p:cNvSpPr>
          <p:nvPr>
            <p:ph type="dt" sz="half" idx="10"/>
          </p:nvPr>
        </p:nvSpPr>
        <p:spPr/>
        <p:txBody>
          <a:bodyPr/>
          <a:lstStyle/>
          <a:p>
            <a:fld id="{92B9B4CA-FFA3-434D-A83D-5FA40F488E3A}" type="datetimeFigureOut">
              <a:rPr lang="cs-CZ" smtClean="0"/>
              <a:t>4. 5. 2014</a:t>
            </a:fld>
            <a:endParaRPr lang="cs-CZ"/>
          </a:p>
        </p:txBody>
      </p:sp>
      <p:sp>
        <p:nvSpPr>
          <p:cNvPr id="20" name="Slide Number Placeholder 19"/>
          <p:cNvSpPr>
            <a:spLocks noGrp="1"/>
          </p:cNvSpPr>
          <p:nvPr>
            <p:ph type="sldNum" sz="quarter" idx="11"/>
          </p:nvPr>
        </p:nvSpPr>
        <p:spPr/>
        <p:txBody>
          <a:bodyPr/>
          <a:lstStyle/>
          <a:p>
            <a:fld id="{7E92C1AC-F01C-42E0-8E7A-D90326FE3DDA}" type="slidenum">
              <a:rPr lang="cs-CZ" smtClean="0"/>
              <a:t>‹#›</a:t>
            </a:fld>
            <a:endParaRPr lang="cs-CZ"/>
          </a:p>
        </p:txBody>
      </p:sp>
      <p:sp>
        <p:nvSpPr>
          <p:cNvPr id="21" name="Footer Placeholder 20"/>
          <p:cNvSpPr>
            <a:spLocks noGrp="1"/>
          </p:cNvSpPr>
          <p:nvPr>
            <p:ph type="ftr" sz="quarter" idx="12"/>
          </p:nvPr>
        </p:nvSpPr>
        <p:spPr/>
        <p:txBody>
          <a:bodyPr/>
          <a:lstStyle/>
          <a:p>
            <a:endParaRPr lang="cs-CZ"/>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cs-CZ" smtClean="0"/>
              <a:t>Kliknutím lze upravit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7" name="Title 26"/>
          <p:cNvSpPr>
            <a:spLocks noGrp="1"/>
          </p:cNvSpPr>
          <p:nvPr>
            <p:ph type="title"/>
          </p:nvPr>
        </p:nvSpPr>
        <p:spPr/>
        <p:txBody>
          <a:bodyPr/>
          <a:lstStyle/>
          <a:p>
            <a:r>
              <a:rPr lang="cs-CZ" smtClean="0"/>
              <a:t>Kliknutím lze upravit styl.</a:t>
            </a:r>
            <a:endParaRPr lang="en-US" dirty="0"/>
          </a:p>
        </p:txBody>
      </p:sp>
      <p:sp>
        <p:nvSpPr>
          <p:cNvPr id="20" name="Date Placeholder 19"/>
          <p:cNvSpPr>
            <a:spLocks noGrp="1"/>
          </p:cNvSpPr>
          <p:nvPr>
            <p:ph type="dt" sz="half" idx="15"/>
          </p:nvPr>
        </p:nvSpPr>
        <p:spPr/>
        <p:txBody>
          <a:bodyPr/>
          <a:lstStyle/>
          <a:p>
            <a:fld id="{92B9B4CA-FFA3-434D-A83D-5FA40F488E3A}" type="datetimeFigureOut">
              <a:rPr lang="cs-CZ" smtClean="0"/>
              <a:t>4. 5. 2014</a:t>
            </a:fld>
            <a:endParaRPr lang="cs-CZ"/>
          </a:p>
        </p:txBody>
      </p:sp>
      <p:sp>
        <p:nvSpPr>
          <p:cNvPr id="25" name="Slide Number Placeholder 24"/>
          <p:cNvSpPr>
            <a:spLocks noGrp="1"/>
          </p:cNvSpPr>
          <p:nvPr>
            <p:ph type="sldNum" sz="quarter" idx="16"/>
          </p:nvPr>
        </p:nvSpPr>
        <p:spPr/>
        <p:txBody>
          <a:bodyPr/>
          <a:lstStyle/>
          <a:p>
            <a:fld id="{7E92C1AC-F01C-42E0-8E7A-D90326FE3DDA}" type="slidenum">
              <a:rPr lang="cs-CZ" smtClean="0"/>
              <a:t>‹#›</a:t>
            </a:fld>
            <a:endParaRPr lang="cs-CZ"/>
          </a:p>
        </p:txBody>
      </p:sp>
      <p:sp>
        <p:nvSpPr>
          <p:cNvPr id="26" name="Footer Placeholder 25"/>
          <p:cNvSpPr>
            <a:spLocks noGrp="1"/>
          </p:cNvSpPr>
          <p:nvPr>
            <p:ph type="ftr" sz="quarter" idx="17"/>
          </p:nvPr>
        </p:nvSpPr>
        <p:spPr/>
        <p:txBody>
          <a:bodyPr/>
          <a:lstStyle/>
          <a:p>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30" name="Title 29"/>
          <p:cNvSpPr>
            <a:spLocks noGrp="1"/>
          </p:cNvSpPr>
          <p:nvPr>
            <p:ph type="title"/>
          </p:nvPr>
        </p:nvSpPr>
        <p:spPr/>
        <p:txBody>
          <a:bodyPr/>
          <a:lstStyle/>
          <a:p>
            <a:r>
              <a:rPr lang="cs-CZ" smtClean="0"/>
              <a:t>Kliknutím lze upravit styl.</a:t>
            </a:r>
            <a:endParaRPr lang="en-US"/>
          </a:p>
        </p:txBody>
      </p:sp>
      <p:sp>
        <p:nvSpPr>
          <p:cNvPr id="20" name="Date Placeholder 19"/>
          <p:cNvSpPr>
            <a:spLocks noGrp="1"/>
          </p:cNvSpPr>
          <p:nvPr>
            <p:ph type="dt" sz="half" idx="16"/>
          </p:nvPr>
        </p:nvSpPr>
        <p:spPr/>
        <p:txBody>
          <a:bodyPr/>
          <a:lstStyle/>
          <a:p>
            <a:fld id="{92B9B4CA-FFA3-434D-A83D-5FA40F488E3A}" type="datetimeFigureOut">
              <a:rPr lang="cs-CZ" smtClean="0"/>
              <a:t>4. 5. 2014</a:t>
            </a:fld>
            <a:endParaRPr lang="cs-CZ"/>
          </a:p>
        </p:txBody>
      </p:sp>
      <p:sp>
        <p:nvSpPr>
          <p:cNvPr id="24" name="Slide Number Placeholder 23"/>
          <p:cNvSpPr>
            <a:spLocks noGrp="1"/>
          </p:cNvSpPr>
          <p:nvPr>
            <p:ph type="sldNum" sz="quarter" idx="17"/>
          </p:nvPr>
        </p:nvSpPr>
        <p:spPr/>
        <p:txBody>
          <a:bodyPr/>
          <a:lstStyle/>
          <a:p>
            <a:fld id="{7E92C1AC-F01C-42E0-8E7A-D90326FE3DDA}" type="slidenum">
              <a:rPr lang="cs-CZ" smtClean="0"/>
              <a:t>‹#›</a:t>
            </a:fld>
            <a:endParaRPr lang="cs-CZ"/>
          </a:p>
        </p:txBody>
      </p:sp>
      <p:sp>
        <p:nvSpPr>
          <p:cNvPr id="29" name="Footer Placeholder 28"/>
          <p:cNvSpPr>
            <a:spLocks noGrp="1"/>
          </p:cNvSpPr>
          <p:nvPr>
            <p:ph type="ftr" sz="quarter" idx="18"/>
          </p:nvPr>
        </p:nvSpPr>
        <p:spPr/>
        <p:txBody>
          <a:bodyPr/>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92B9B4CA-FFA3-434D-A83D-5FA40F488E3A}" type="datetimeFigureOut">
              <a:rPr lang="cs-CZ" smtClean="0"/>
              <a:t>4. 5. 2014</a:t>
            </a:fld>
            <a:endParaRPr lang="cs-CZ"/>
          </a:p>
        </p:txBody>
      </p:sp>
      <p:sp>
        <p:nvSpPr>
          <p:cNvPr id="14" name="Slide Number Placeholder 13"/>
          <p:cNvSpPr>
            <a:spLocks noGrp="1"/>
          </p:cNvSpPr>
          <p:nvPr>
            <p:ph type="sldNum" sz="quarter" idx="11"/>
          </p:nvPr>
        </p:nvSpPr>
        <p:spPr/>
        <p:txBody>
          <a:bodyPr/>
          <a:lstStyle/>
          <a:p>
            <a:fld id="{7E92C1AC-F01C-42E0-8E7A-D90326FE3DDA}" type="slidenum">
              <a:rPr lang="cs-CZ" smtClean="0"/>
              <a:t>‹#›</a:t>
            </a:fld>
            <a:endParaRPr lang="cs-CZ"/>
          </a:p>
        </p:txBody>
      </p:sp>
      <p:sp>
        <p:nvSpPr>
          <p:cNvPr id="18" name="Footer Placeholder 17"/>
          <p:cNvSpPr>
            <a:spLocks noGrp="1"/>
          </p:cNvSpPr>
          <p:nvPr>
            <p:ph type="ftr" sz="quarter" idx="12"/>
          </p:nvPr>
        </p:nvSpPr>
        <p:spPr/>
        <p:txBody>
          <a:bodyPr/>
          <a:lstStyle/>
          <a:p>
            <a:endParaRPr lang="cs-CZ"/>
          </a:p>
        </p:txBody>
      </p:sp>
      <p:sp>
        <p:nvSpPr>
          <p:cNvPr id="15" name="Title 14"/>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2B9B4CA-FFA3-434D-A83D-5FA40F488E3A}" type="datetimeFigureOut">
              <a:rPr lang="cs-CZ" smtClean="0"/>
              <a:t>4. 5. 2014</a:t>
            </a:fld>
            <a:endParaRPr lang="cs-CZ"/>
          </a:p>
        </p:txBody>
      </p:sp>
      <p:sp>
        <p:nvSpPr>
          <p:cNvPr id="12" name="Slide Number Placeholder 11"/>
          <p:cNvSpPr>
            <a:spLocks noGrp="1"/>
          </p:cNvSpPr>
          <p:nvPr>
            <p:ph type="sldNum" sz="quarter" idx="11"/>
          </p:nvPr>
        </p:nvSpPr>
        <p:spPr/>
        <p:txBody>
          <a:bodyPr/>
          <a:lstStyle/>
          <a:p>
            <a:fld id="{7E92C1AC-F01C-42E0-8E7A-D90326FE3DDA}" type="slidenum">
              <a:rPr lang="cs-CZ" smtClean="0"/>
              <a:t>‹#›</a:t>
            </a:fld>
            <a:endParaRPr lang="cs-CZ"/>
          </a:p>
        </p:txBody>
      </p:sp>
      <p:sp>
        <p:nvSpPr>
          <p:cNvPr id="13" name="Footer Placeholder 12"/>
          <p:cNvSpPr>
            <a:spLocks noGrp="1"/>
          </p:cNvSpPr>
          <p:nvPr>
            <p:ph type="ftr" sz="quarter" idx="12"/>
          </p:nvPr>
        </p:nvSpPr>
        <p:spPr/>
        <p:txBody>
          <a:bodyPr/>
          <a:lstStyle/>
          <a:p>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cs-CZ" smtClean="0"/>
              <a:t>Kliknutím lze upravit styl.</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Date Placeholder 12"/>
          <p:cNvSpPr>
            <a:spLocks noGrp="1"/>
          </p:cNvSpPr>
          <p:nvPr>
            <p:ph type="dt" sz="half" idx="15"/>
          </p:nvPr>
        </p:nvSpPr>
        <p:spPr/>
        <p:txBody>
          <a:bodyPr/>
          <a:lstStyle/>
          <a:p>
            <a:fld id="{92B9B4CA-FFA3-434D-A83D-5FA40F488E3A}" type="datetimeFigureOut">
              <a:rPr lang="cs-CZ" smtClean="0"/>
              <a:t>4. 5. 2014</a:t>
            </a:fld>
            <a:endParaRPr lang="cs-CZ"/>
          </a:p>
        </p:txBody>
      </p:sp>
      <p:sp>
        <p:nvSpPr>
          <p:cNvPr id="18" name="Slide Number Placeholder 17"/>
          <p:cNvSpPr>
            <a:spLocks noGrp="1"/>
          </p:cNvSpPr>
          <p:nvPr>
            <p:ph type="sldNum" sz="quarter" idx="16"/>
          </p:nvPr>
        </p:nvSpPr>
        <p:spPr/>
        <p:txBody>
          <a:bodyPr/>
          <a:lstStyle/>
          <a:p>
            <a:fld id="{7E92C1AC-F01C-42E0-8E7A-D90326FE3DDA}" type="slidenum">
              <a:rPr lang="cs-CZ" smtClean="0"/>
              <a:t>‹#›</a:t>
            </a:fld>
            <a:endParaRPr lang="cs-CZ"/>
          </a:p>
        </p:txBody>
      </p:sp>
      <p:sp>
        <p:nvSpPr>
          <p:cNvPr id="20" name="Footer Placeholder 19"/>
          <p:cNvSpPr>
            <a:spLocks noGrp="1"/>
          </p:cNvSpPr>
          <p:nvPr>
            <p:ph type="ftr" sz="quarter" idx="17"/>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cs-CZ" smtClean="0"/>
              <a:t>Kliknutím lze upravit styly předlohy textu.</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13" name="Date Placeholder 12"/>
          <p:cNvSpPr>
            <a:spLocks noGrp="1"/>
          </p:cNvSpPr>
          <p:nvPr>
            <p:ph type="dt" sz="half" idx="14"/>
          </p:nvPr>
        </p:nvSpPr>
        <p:spPr/>
        <p:txBody>
          <a:bodyPr/>
          <a:lstStyle/>
          <a:p>
            <a:fld id="{92B9B4CA-FFA3-434D-A83D-5FA40F488E3A}" type="datetimeFigureOut">
              <a:rPr lang="cs-CZ" smtClean="0"/>
              <a:t>4. 5. 2014</a:t>
            </a:fld>
            <a:endParaRPr lang="cs-CZ"/>
          </a:p>
        </p:txBody>
      </p:sp>
      <p:sp>
        <p:nvSpPr>
          <p:cNvPr id="20" name="Slide Number Placeholder 19"/>
          <p:cNvSpPr>
            <a:spLocks noGrp="1"/>
          </p:cNvSpPr>
          <p:nvPr>
            <p:ph type="sldNum" sz="quarter" idx="15"/>
          </p:nvPr>
        </p:nvSpPr>
        <p:spPr/>
        <p:txBody>
          <a:bodyPr/>
          <a:lstStyle/>
          <a:p>
            <a:fld id="{7E92C1AC-F01C-42E0-8E7A-D90326FE3DDA}" type="slidenum">
              <a:rPr lang="cs-CZ" smtClean="0"/>
              <a:t>‹#›</a:t>
            </a:fld>
            <a:endParaRPr lang="cs-CZ"/>
          </a:p>
        </p:txBody>
      </p:sp>
      <p:sp>
        <p:nvSpPr>
          <p:cNvPr id="21" name="Footer Placeholder 20"/>
          <p:cNvSpPr>
            <a:spLocks noGrp="1"/>
          </p:cNvSpPr>
          <p:nvPr>
            <p:ph type="ftr" sz="quarter" idx="16"/>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92B9B4CA-FFA3-434D-A83D-5FA40F488E3A}" type="datetimeFigureOut">
              <a:rPr lang="cs-CZ" smtClean="0"/>
              <a:t>4. 5. 2014</a:t>
            </a:fld>
            <a:endParaRPr lang="cs-CZ"/>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cs-CZ"/>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7E92C1AC-F01C-42E0-8E7A-D90326FE3DDA}"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europa.eu/" TargetMode="External"/><Relationship Id="rId3" Type="http://schemas.openxmlformats.org/officeDocument/2006/relationships/hyperlink" Target="http://www.mzv.cz/" TargetMode="External"/><Relationship Id="rId7" Type="http://schemas.openxmlformats.org/officeDocument/2006/relationships/hyperlink" Target="http://svet.charita.cz/" TargetMode="External"/><Relationship Id="rId2" Type="http://schemas.openxmlformats.org/officeDocument/2006/relationships/hyperlink" Target="http://www.czda.cz/cra/projekty.htm" TargetMode="External"/><Relationship Id="rId1" Type="http://schemas.openxmlformats.org/officeDocument/2006/relationships/slideLayout" Target="../slideLayouts/slideLayout2.xml"/><Relationship Id="rId6" Type="http://schemas.openxmlformats.org/officeDocument/2006/relationships/hyperlink" Target="http://www.clovekvtisni.cz/" TargetMode="External"/><Relationship Id="rId5" Type="http://schemas.openxmlformats.org/officeDocument/2006/relationships/hyperlink" Target="http://www.dotacni.info/tag/fond-solidarity/" TargetMode="External"/><Relationship Id="rId10" Type="http://schemas.openxmlformats.org/officeDocument/2006/relationships/hyperlink" Target="http://www.lekari-bez-hranic.cz/" TargetMode="External"/><Relationship Id="rId4" Type="http://schemas.openxmlformats.org/officeDocument/2006/relationships/hyperlink" Target="http://www.hzscr.cz/" TargetMode="External"/><Relationship Id="rId9" Type="http://schemas.openxmlformats.org/officeDocument/2006/relationships/hyperlink" Target="http://www.cervenykriz.e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normAutofit fontScale="92500" lnSpcReduction="10000"/>
          </a:bodyPr>
          <a:lstStyle/>
          <a:p>
            <a:pPr algn="l"/>
            <a:r>
              <a:rPr lang="cs-CZ" sz="2400" dirty="0" smtClean="0"/>
              <a:t>Bc. Iveta Pfeilerová</a:t>
            </a:r>
          </a:p>
          <a:p>
            <a:pPr algn="l"/>
            <a:r>
              <a:rPr lang="cs-CZ" sz="2400" dirty="0" smtClean="0"/>
              <a:t>1.Ročník</a:t>
            </a:r>
          </a:p>
          <a:p>
            <a:pPr algn="l"/>
            <a:r>
              <a:rPr lang="cs-CZ" sz="2400" dirty="0" smtClean="0"/>
              <a:t>SACH NMg.</a:t>
            </a:r>
            <a:endParaRPr lang="cs-CZ" sz="2400" dirty="0"/>
          </a:p>
        </p:txBody>
      </p:sp>
      <p:sp>
        <p:nvSpPr>
          <p:cNvPr id="2" name="Nadpis 1"/>
          <p:cNvSpPr>
            <a:spLocks noGrp="1"/>
          </p:cNvSpPr>
          <p:nvPr>
            <p:ph type="title"/>
          </p:nvPr>
        </p:nvSpPr>
        <p:spPr/>
        <p:txBody>
          <a:bodyPr>
            <a:normAutofit/>
          </a:bodyPr>
          <a:lstStyle/>
          <a:p>
            <a:r>
              <a:rPr lang="cs-CZ" sz="2800" dirty="0" smtClean="0"/>
              <a:t>Humanitární pomoc – solidarita s postiženými zeměmi a oblastmi</a:t>
            </a:r>
            <a:endParaRPr lang="cs-CZ"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86916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83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p:txBody>
          <a:bodyPr>
            <a:normAutofit fontScale="92500" lnSpcReduction="20000"/>
          </a:bodyPr>
          <a:lstStyle/>
          <a:p>
            <a:r>
              <a:rPr lang="cs-CZ" sz="1900" b="1" i="1" dirty="0">
                <a:solidFill>
                  <a:schemeClr val="accent6">
                    <a:lumMod val="75000"/>
                  </a:schemeClr>
                </a:solidFill>
              </a:rPr>
              <a:t>V současném institucionálním uspořádání v souladu se zákonem 151/2010 Sb. o zahraniční rozvojové spolupráci: </a:t>
            </a:r>
          </a:p>
          <a:p>
            <a:pPr algn="just"/>
            <a:r>
              <a:rPr lang="cs-CZ" b="1" dirty="0">
                <a:solidFill>
                  <a:schemeClr val="accent6">
                    <a:lumMod val="75000"/>
                  </a:schemeClr>
                </a:solidFill>
              </a:rPr>
              <a:t>Ministerstvo zahraničních věcí</a:t>
            </a:r>
            <a:r>
              <a:rPr lang="cs-CZ" dirty="0">
                <a:solidFill>
                  <a:schemeClr val="accent6">
                    <a:lumMod val="75000"/>
                  </a:schemeClr>
                </a:solidFill>
              </a:rPr>
              <a:t> </a:t>
            </a:r>
            <a:r>
              <a:rPr lang="cs-CZ" dirty="0"/>
              <a:t>připravuje strategické a koncepční dokumenty, každoroční Plány dvoustranné rozvojové spolupráce i střednědobé výhledy; zadává evaluace rozvojových projektů a programů a řídí Českou rozvojovou agenturu.</a:t>
            </a:r>
          </a:p>
          <a:p>
            <a:pPr algn="just"/>
            <a:r>
              <a:rPr lang="cs-CZ" b="1" dirty="0">
                <a:solidFill>
                  <a:schemeClr val="accent6">
                    <a:lumMod val="75000"/>
                  </a:schemeClr>
                </a:solidFill>
              </a:rPr>
              <a:t>Česká rozvojová agentura</a:t>
            </a:r>
            <a:r>
              <a:rPr lang="cs-CZ" dirty="0">
                <a:solidFill>
                  <a:schemeClr val="accent6">
                    <a:lumMod val="75000"/>
                  </a:schemeClr>
                </a:solidFill>
              </a:rPr>
              <a:t> </a:t>
            </a:r>
            <a:r>
              <a:rPr lang="cs-CZ" dirty="0"/>
              <a:t>zajišťuje realizaci rozvojové spolupráce, včetně identifikace vhodných projektů, jejich formulace, vypisování výběrových řízení (ve formě veřejných zakázek i dotací), podpisu smluv a monitoringu projektů.</a:t>
            </a:r>
          </a:p>
          <a:p>
            <a:pPr algn="just"/>
            <a:r>
              <a:rPr lang="cs-CZ" b="1" dirty="0">
                <a:solidFill>
                  <a:schemeClr val="accent6">
                    <a:lumMod val="75000"/>
                  </a:schemeClr>
                </a:solidFill>
              </a:rPr>
              <a:t>Rezortní ministerstva</a:t>
            </a:r>
            <a:r>
              <a:rPr lang="cs-CZ" dirty="0">
                <a:solidFill>
                  <a:schemeClr val="accent6">
                    <a:lumMod val="75000"/>
                  </a:schemeClr>
                </a:solidFill>
              </a:rPr>
              <a:t> </a:t>
            </a:r>
            <a:r>
              <a:rPr lang="cs-CZ" dirty="0"/>
              <a:t>se účastní práce v </a:t>
            </a:r>
            <a:r>
              <a:rPr lang="cs-CZ" b="1" dirty="0">
                <a:solidFill>
                  <a:schemeClr val="accent6">
                    <a:lumMod val="75000"/>
                  </a:schemeClr>
                </a:solidFill>
              </a:rPr>
              <a:t>Radě pro ZRS</a:t>
            </a:r>
            <a:r>
              <a:rPr lang="cs-CZ" dirty="0"/>
              <a:t>, která zajišťuje meziresortní koordinaci a koherenci mezi cíli a prioritami ZRS a ostatními nástroji vládní politiky v rozsahu daném Statutem Rady pro zahraniční rozvojovou spolupráci (příloha UV č. 1439/2007 ze dne 19. 12. 2007), schváleným vládou.</a:t>
            </a:r>
          </a:p>
          <a:p>
            <a:pPr algn="just"/>
            <a:r>
              <a:rPr lang="cs-CZ" b="1" dirty="0">
                <a:solidFill>
                  <a:schemeClr val="accent6">
                    <a:lumMod val="75000"/>
                  </a:schemeClr>
                </a:solidFill>
              </a:rPr>
              <a:t>Zastupitelské úřady</a:t>
            </a:r>
            <a:r>
              <a:rPr lang="cs-CZ" dirty="0">
                <a:solidFill>
                  <a:schemeClr val="accent6">
                    <a:lumMod val="75000"/>
                  </a:schemeClr>
                </a:solidFill>
              </a:rPr>
              <a:t> </a:t>
            </a:r>
            <a:r>
              <a:rPr lang="cs-CZ" dirty="0"/>
              <a:t>v prioritních zemích plní významné úkoly při identifikaci a formulaci vhodných projektů i při monitoringu jejich realizace; jsou důležitým kontaktním místem pro státní a jiné instituce v partnerských zemích i pro české realizátory. Řada úkolů ve vztahu k partnerské zemi vyplývá také ze závazků ČR přijatých v EU.</a:t>
            </a:r>
          </a:p>
          <a:p>
            <a:endParaRPr lang="cs-CZ" dirty="0"/>
          </a:p>
        </p:txBody>
      </p:sp>
      <p:sp>
        <p:nvSpPr>
          <p:cNvPr id="3" name="Nadpis 2"/>
          <p:cNvSpPr>
            <a:spLocks noGrp="1"/>
          </p:cNvSpPr>
          <p:nvPr>
            <p:ph type="title"/>
          </p:nvPr>
        </p:nvSpPr>
        <p:spPr/>
        <p:txBody>
          <a:bodyPr>
            <a:normAutofit/>
          </a:bodyPr>
          <a:lstStyle/>
          <a:p>
            <a:r>
              <a:rPr lang="cs-CZ" sz="3200" b="1" i="1" dirty="0">
                <a:solidFill>
                  <a:schemeClr val="accent1">
                    <a:lumMod val="75000"/>
                  </a:schemeClr>
                </a:solidFill>
              </a:rPr>
              <a:t>Koordinace </a:t>
            </a:r>
            <a:r>
              <a:rPr lang="cs-CZ" sz="3200" b="1" i="1" dirty="0" smtClean="0">
                <a:solidFill>
                  <a:schemeClr val="accent1">
                    <a:lumMod val="75000"/>
                  </a:schemeClr>
                </a:solidFill>
              </a:rPr>
              <a:t>ZRS</a:t>
            </a:r>
            <a:endParaRPr lang="cs-CZ" sz="3200" i="1" dirty="0">
              <a:solidFill>
                <a:schemeClr val="accent1">
                  <a:lumMod val="75000"/>
                </a:schemeClr>
              </a:solidFill>
            </a:endParaRPr>
          </a:p>
        </p:txBody>
      </p:sp>
    </p:spTree>
    <p:extLst>
      <p:ext uri="{BB962C8B-B14F-4D97-AF65-F5344CB8AC3E}">
        <p14:creationId xmlns:p14="http://schemas.microsoft.com/office/powerpoint/2010/main" val="2339147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lstStyle/>
          <a:p>
            <a:pPr algn="just"/>
            <a:r>
              <a:rPr lang="cs-CZ" sz="2400" dirty="0" smtClean="0"/>
              <a:t>Má 23 bodů a </a:t>
            </a:r>
            <a:r>
              <a:rPr lang="cs-CZ" sz="2400" dirty="0"/>
              <a:t>byla přijata v roce 2003. Postupně se k ní přihlásilo na 40 zemí. </a:t>
            </a:r>
            <a:r>
              <a:rPr lang="cs-CZ" sz="2400" dirty="0">
                <a:solidFill>
                  <a:schemeClr val="accent6">
                    <a:lumMod val="75000"/>
                  </a:schemeClr>
                </a:solidFill>
              </a:rPr>
              <a:t>Česká republika se připojila v roce 2006 </a:t>
            </a:r>
            <a:r>
              <a:rPr lang="cs-CZ" sz="2400" dirty="0"/>
              <a:t>a v období od července 2012 do července 2013 neformální iniciativě Dobrého humanitárního </a:t>
            </a:r>
            <a:r>
              <a:rPr lang="cs-CZ" sz="2400" dirty="0" smtClean="0"/>
              <a:t>dárcovství </a:t>
            </a:r>
            <a:r>
              <a:rPr lang="cs-CZ" sz="2400" dirty="0"/>
              <a:t>spolu s Dánskem předsedá. </a:t>
            </a:r>
            <a:endParaRPr lang="cs-CZ" sz="2400" dirty="0" smtClean="0"/>
          </a:p>
          <a:p>
            <a:endParaRPr lang="cs-CZ" dirty="0"/>
          </a:p>
        </p:txBody>
      </p:sp>
      <p:sp>
        <p:nvSpPr>
          <p:cNvPr id="2" name="Nadpis 1"/>
          <p:cNvSpPr>
            <a:spLocks noGrp="1"/>
          </p:cNvSpPr>
          <p:nvPr>
            <p:ph type="title"/>
          </p:nvPr>
        </p:nvSpPr>
        <p:spPr/>
        <p:txBody>
          <a:bodyPr>
            <a:normAutofit/>
          </a:bodyPr>
          <a:lstStyle/>
          <a:p>
            <a:r>
              <a:rPr lang="cs-CZ" sz="3200" b="1" i="1" dirty="0">
                <a:solidFill>
                  <a:schemeClr val="accent1">
                    <a:lumMod val="75000"/>
                  </a:schemeClr>
                </a:solidFill>
              </a:rPr>
              <a:t>Deklarace zásad a dobré praxe humanitárního dárcovství</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59" y="3284984"/>
            <a:ext cx="3960440" cy="258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123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fontScale="92500" lnSpcReduction="20000"/>
          </a:bodyPr>
          <a:lstStyle/>
          <a:p>
            <a:r>
              <a:rPr lang="cs-CZ" sz="1900" b="1" i="1" dirty="0">
                <a:solidFill>
                  <a:schemeClr val="accent6">
                    <a:lumMod val="75000"/>
                  </a:schemeClr>
                </a:solidFill>
              </a:rPr>
              <a:t>Záměry a definice humanitární akce </a:t>
            </a:r>
          </a:p>
          <a:p>
            <a:pPr lvl="0" algn="just"/>
            <a:r>
              <a:rPr lang="cs-CZ" dirty="0"/>
              <a:t>Záměrem humanitární akce je záchrana životů, odstranění utrpení a zachování lidské důstojnosti v průběhu a po ukončení člověkem zapříčiněných krizí a přírodních katastrof. Záměrem je též předcházení a posilování připravenosti na výskyt takových situací. </a:t>
            </a:r>
          </a:p>
          <a:p>
            <a:pPr lvl="0" algn="just"/>
            <a:r>
              <a:rPr lang="cs-CZ" dirty="0"/>
              <a:t>Humanitární akce mají být vedeny v souladu s humanitárními zásadami. Zásada </a:t>
            </a:r>
            <a:r>
              <a:rPr lang="cs-CZ" b="1" i="1" dirty="0">
                <a:solidFill>
                  <a:schemeClr val="accent6">
                    <a:lumMod val="75000"/>
                  </a:schemeClr>
                </a:solidFill>
              </a:rPr>
              <a:t>lidskost</a:t>
            </a:r>
            <a:r>
              <a:rPr lang="cs-CZ" i="1" dirty="0"/>
              <a:t>i</a:t>
            </a:r>
            <a:r>
              <a:rPr lang="cs-CZ" dirty="0"/>
              <a:t> vyjadřuje princip centrálnosti snahy o záchranu lidských životů a o odstranění utrpení v jakékoliv situaci. </a:t>
            </a:r>
            <a:r>
              <a:rPr lang="cs-CZ" b="1" i="1" dirty="0">
                <a:solidFill>
                  <a:schemeClr val="accent6">
                    <a:lumMod val="75000"/>
                  </a:schemeClr>
                </a:solidFill>
              </a:rPr>
              <a:t>Nestrannost</a:t>
            </a:r>
            <a:r>
              <a:rPr lang="cs-CZ" dirty="0"/>
              <a:t> vyjadřuje zásadu poskytování pomoci na základě potřeb, bez diskriminace mezi a v rámci postižených populací. Princip </a:t>
            </a:r>
            <a:r>
              <a:rPr lang="cs-CZ" b="1" i="1" dirty="0">
                <a:solidFill>
                  <a:schemeClr val="accent6">
                    <a:lumMod val="75000"/>
                  </a:schemeClr>
                </a:solidFill>
              </a:rPr>
              <a:t>neutrality</a:t>
            </a:r>
            <a:r>
              <a:rPr lang="cs-CZ" dirty="0"/>
              <a:t> vyjadřuje zásadu poskytování pomoci bez upřednostňování některé ze stran ozbrojeného konfliktu nebo jakéhokoliv jiného konfliktu, kde dochází k ozbrojeným aktivitám. Princip</a:t>
            </a:r>
            <a:r>
              <a:rPr lang="cs-CZ" b="1" i="1" dirty="0">
                <a:solidFill>
                  <a:schemeClr val="accent6">
                    <a:lumMod val="75000"/>
                  </a:schemeClr>
                </a:solidFill>
              </a:rPr>
              <a:t> nezávislosti </a:t>
            </a:r>
            <a:r>
              <a:rPr lang="cs-CZ" dirty="0"/>
              <a:t>vyjadřuje autonomnost humanitárních cílů na politických, ekonomických, vojenských nebo jiných cílech, které mohou mít aktéři ve vztahu k oblastem, kde dochází k realizaci humanitárních aktivit.  </a:t>
            </a:r>
          </a:p>
          <a:p>
            <a:pPr lvl="0" algn="just"/>
            <a:r>
              <a:rPr lang="cs-CZ" dirty="0"/>
              <a:t>Humanitární akce zahrnují ochranu civilistů a těch, kteří se více neúčastní válečných akcí, dále zahrnuje poskytování potravinové pomoci, vody, hygienického zázemí, přístřeší, lékařských služeb a dalších způsobů pomoci, které jsou poskytovány za účelem pomoci postižených osob a za účelem ulehčení návratu k normálnímu životu a obživě. </a:t>
            </a:r>
          </a:p>
          <a:p>
            <a:endParaRPr lang="cs-CZ" dirty="0"/>
          </a:p>
        </p:txBody>
      </p:sp>
      <p:sp>
        <p:nvSpPr>
          <p:cNvPr id="2" name="Nadpis 1"/>
          <p:cNvSpPr>
            <a:spLocks noGrp="1"/>
          </p:cNvSpPr>
          <p:nvPr>
            <p:ph type="title"/>
          </p:nvPr>
        </p:nvSpPr>
        <p:spPr/>
        <p:txBody>
          <a:bodyPr>
            <a:normAutofit/>
          </a:bodyPr>
          <a:lstStyle/>
          <a:p>
            <a:r>
              <a:rPr lang="cs-CZ" sz="2800" b="1" i="1" dirty="0">
                <a:solidFill>
                  <a:schemeClr val="accent1">
                    <a:lumMod val="75000"/>
                  </a:schemeClr>
                </a:solidFill>
              </a:rPr>
              <a:t>Deklarace zásad a dobré praxe humanitárního dárcovství</a:t>
            </a:r>
          </a:p>
        </p:txBody>
      </p:sp>
    </p:spTree>
    <p:extLst>
      <p:ext uri="{BB962C8B-B14F-4D97-AF65-F5344CB8AC3E}">
        <p14:creationId xmlns:p14="http://schemas.microsoft.com/office/powerpoint/2010/main" val="187570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fontScale="70000" lnSpcReduction="20000"/>
          </a:bodyPr>
          <a:lstStyle/>
          <a:p>
            <a:pPr algn="just"/>
            <a:r>
              <a:rPr lang="cs-CZ" sz="2000" b="1" i="1" dirty="0">
                <a:solidFill>
                  <a:schemeClr val="accent6">
                    <a:lumMod val="75000"/>
                  </a:schemeClr>
                </a:solidFill>
              </a:rPr>
              <a:t>Obecné zásady </a:t>
            </a:r>
          </a:p>
          <a:p>
            <a:pPr lvl="0" algn="just"/>
            <a:r>
              <a:rPr lang="cs-CZ" dirty="0"/>
              <a:t>Respekt a podpora implementace </a:t>
            </a:r>
            <a:r>
              <a:rPr lang="cs-CZ" b="1" dirty="0">
                <a:solidFill>
                  <a:schemeClr val="accent6">
                    <a:lumMod val="75000"/>
                  </a:schemeClr>
                </a:solidFill>
              </a:rPr>
              <a:t>mezinárodního humanitárního práva, uprchlického práva a lidských práv.</a:t>
            </a:r>
          </a:p>
          <a:p>
            <a:pPr lvl="0" algn="just"/>
            <a:r>
              <a:rPr lang="cs-CZ" dirty="0"/>
              <a:t>V rámci znovu upevňování primární odpovědnosti státu za oběti humanitárních krizí, které proběhly v rámci hranic tohoto státu, usilovat o poskytnutí flexibilního a včasného financování na základě kolektivní odpovědnosti v dosahování naplnění humanitárních potřeb.  </a:t>
            </a:r>
          </a:p>
          <a:p>
            <a:pPr lvl="0" algn="just"/>
            <a:r>
              <a:rPr lang="cs-CZ" b="1" dirty="0">
                <a:solidFill>
                  <a:schemeClr val="accent6">
                    <a:lumMod val="75000"/>
                  </a:schemeClr>
                </a:solidFill>
              </a:rPr>
              <a:t>Rozdílet prostředky určené na financování humanitární pomoci v závislosti na potřeby a na základě hodnocení potřeb. </a:t>
            </a:r>
          </a:p>
          <a:p>
            <a:pPr lvl="0" algn="just"/>
            <a:r>
              <a:rPr lang="cs-CZ" dirty="0"/>
              <a:t>Požadovat na implementačních humanitárních organizacích, aby v rámci designu, implementace, monitoringu a evaluace odpovědi na humanitární krizi zajistily adekvátní a maximální zapojení příjemců této pomoci. </a:t>
            </a:r>
          </a:p>
          <a:p>
            <a:pPr lvl="0" algn="just"/>
            <a:r>
              <a:rPr lang="cs-CZ" b="1" dirty="0">
                <a:solidFill>
                  <a:schemeClr val="accent6">
                    <a:lumMod val="75000"/>
                  </a:schemeClr>
                </a:solidFill>
              </a:rPr>
              <a:t>Posílit kapacity postižených zemí a místních komunit, aby dokázaly zamezit, být připraveny, zmírnit a být schopny čelit humanitární krizi</a:t>
            </a:r>
            <a:r>
              <a:rPr lang="cs-CZ" dirty="0"/>
              <a:t>. Cílem je zajistit, aby vlády a místní komunity byly schopnější nést svou odpovědnost a vést efektivní koordinaci spolu se svými humanitárními partnery. </a:t>
            </a:r>
          </a:p>
          <a:p>
            <a:pPr lvl="0" algn="just"/>
            <a:r>
              <a:rPr lang="cs-CZ" dirty="0"/>
              <a:t>Poskytovat humanitární pomoc takovým způsobem, aby </a:t>
            </a:r>
            <a:r>
              <a:rPr lang="cs-CZ" b="1" dirty="0">
                <a:solidFill>
                  <a:schemeClr val="accent6">
                    <a:lumMod val="75000"/>
                  </a:schemeClr>
                </a:solidFill>
              </a:rPr>
              <a:t>podpořila obnovu a dlouhodobý rozvoj, </a:t>
            </a:r>
            <a:r>
              <a:rPr lang="cs-CZ" dirty="0"/>
              <a:t>usilovala o zajištění podpory zachování a návratu k trvale udržitelné obživě a k přechodu od humanitární pomoci k obnově a k rozvojovým aktivitám všude tam, kde je to vhodné.</a:t>
            </a:r>
          </a:p>
          <a:p>
            <a:pPr lvl="0" algn="just"/>
            <a:r>
              <a:rPr lang="cs-CZ" b="1" dirty="0">
                <a:solidFill>
                  <a:schemeClr val="accent6">
                    <a:lumMod val="75000"/>
                  </a:schemeClr>
                </a:solidFill>
              </a:rPr>
              <a:t>Podporovat a podněcovat centrální a jedinečnou roli OSN ve vedení a koordinaci mezinárodní humanitární akce, uznávat speciální roli Mezinárodního výboru Červeného kříže a podstatnou roli OSN, Mezinárodního hnutí červeného kříže a červeného půlměsíce a nestátních neziskových organizací v realizaci humanitárních aktivit</a:t>
            </a:r>
            <a:r>
              <a:rPr lang="cs-CZ" dirty="0"/>
              <a:t>. </a:t>
            </a:r>
          </a:p>
          <a:p>
            <a:endParaRPr lang="cs-CZ" dirty="0"/>
          </a:p>
        </p:txBody>
      </p:sp>
      <p:sp>
        <p:nvSpPr>
          <p:cNvPr id="2" name="Nadpis 1"/>
          <p:cNvSpPr>
            <a:spLocks noGrp="1"/>
          </p:cNvSpPr>
          <p:nvPr>
            <p:ph type="title"/>
          </p:nvPr>
        </p:nvSpPr>
        <p:spPr/>
        <p:txBody>
          <a:bodyPr>
            <a:normAutofit/>
          </a:bodyPr>
          <a:lstStyle/>
          <a:p>
            <a:r>
              <a:rPr lang="cs-CZ" sz="3200" b="1" i="1" dirty="0">
                <a:solidFill>
                  <a:schemeClr val="accent1">
                    <a:lumMod val="75000"/>
                  </a:schemeClr>
                </a:solidFill>
              </a:rPr>
              <a:t>Deklarace zásad a dobré praxe humanitárního dárcovství</a:t>
            </a:r>
          </a:p>
        </p:txBody>
      </p:sp>
    </p:spTree>
    <p:extLst>
      <p:ext uri="{BB962C8B-B14F-4D97-AF65-F5344CB8AC3E}">
        <p14:creationId xmlns:p14="http://schemas.microsoft.com/office/powerpoint/2010/main" val="27102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fontScale="92500" lnSpcReduction="20000"/>
          </a:bodyPr>
          <a:lstStyle/>
          <a:p>
            <a:r>
              <a:rPr lang="cs-CZ" sz="1900" b="1" i="1" dirty="0">
                <a:solidFill>
                  <a:schemeClr val="accent6">
                    <a:lumMod val="75000"/>
                  </a:schemeClr>
                </a:solidFill>
              </a:rPr>
              <a:t>Dobré praxe financování donorů, řízení a odpovědnost</a:t>
            </a:r>
          </a:p>
          <a:p>
            <a:r>
              <a:rPr lang="cs-CZ" b="1" i="1" dirty="0">
                <a:solidFill>
                  <a:schemeClr val="accent1">
                    <a:lumMod val="75000"/>
                  </a:schemeClr>
                </a:solidFill>
              </a:rPr>
              <a:t>(a) Financování </a:t>
            </a:r>
            <a:endParaRPr lang="cs-CZ" dirty="0">
              <a:solidFill>
                <a:schemeClr val="accent1">
                  <a:lumMod val="75000"/>
                </a:schemeClr>
              </a:solidFill>
            </a:endParaRPr>
          </a:p>
          <a:p>
            <a:pPr lvl="0" algn="just"/>
            <a:r>
              <a:rPr lang="cs-CZ" dirty="0"/>
              <a:t>Usilovat o to, aby financování humanitárních aktivit v rámci nových krizí neprobíhalo s negativním dopadem na financování potřeb v rámci probíhajících krizí. </a:t>
            </a:r>
          </a:p>
          <a:p>
            <a:pPr lvl="0" algn="just"/>
            <a:r>
              <a:rPr lang="cs-CZ" dirty="0">
                <a:solidFill>
                  <a:schemeClr val="accent6">
                    <a:lumMod val="75000"/>
                  </a:schemeClr>
                </a:solidFill>
              </a:rPr>
              <a:t>Uvědomovat si nutnost dynamické a flexibilní odpovědi na měnící se potřeby v humanitárních krizích, usilovat o předvídatelné a flexibilní financování agencií OSN, fondů a programů a dalších klíčových humanitárních organizací. </a:t>
            </a:r>
          </a:p>
          <a:p>
            <a:pPr lvl="0" algn="just"/>
            <a:r>
              <a:rPr lang="cs-CZ" dirty="0"/>
              <a:t>V rámci zdůrazňování důležitosti transparentnosti a strategické tvorby priorit a finančních plánů implementačními organizacemi zkoumat i možnosti redukce, posilování flexibility. Dále též vyznačovat a zavádět dlouhodobá finanční opatření. </a:t>
            </a:r>
          </a:p>
          <a:p>
            <a:pPr lvl="0" algn="just"/>
            <a:r>
              <a:rPr lang="cs-CZ" dirty="0"/>
              <a:t>Přispívat odpovědně a na základě sdílení břemene v rámci odpovědi na Konsolidované mezi agenturní výzvy OSN a Apely Mezinárodního hnutí Červeného kříže a Červeného půlměsíce a aktivně podporovat formulace Společných humanitárních akčních plánů, které jsou primárním nástrojem strategického plánování, jakož i nástrojem pro určování priorit a koordinaci v rámci komplexních krizí. </a:t>
            </a:r>
          </a:p>
          <a:p>
            <a:endParaRPr lang="cs-CZ" dirty="0"/>
          </a:p>
        </p:txBody>
      </p:sp>
      <p:sp>
        <p:nvSpPr>
          <p:cNvPr id="2" name="Nadpis 1"/>
          <p:cNvSpPr>
            <a:spLocks noGrp="1"/>
          </p:cNvSpPr>
          <p:nvPr>
            <p:ph type="title"/>
          </p:nvPr>
        </p:nvSpPr>
        <p:spPr/>
        <p:txBody>
          <a:bodyPr>
            <a:normAutofit/>
          </a:bodyPr>
          <a:lstStyle/>
          <a:p>
            <a:r>
              <a:rPr lang="cs-CZ" sz="2800" b="1" i="1" dirty="0">
                <a:solidFill>
                  <a:schemeClr val="accent1">
                    <a:lumMod val="75000"/>
                  </a:schemeClr>
                </a:solidFill>
              </a:rPr>
              <a:t>Deklarace zásad a dobré praxe humanitárního dárcovství</a:t>
            </a:r>
          </a:p>
        </p:txBody>
      </p:sp>
    </p:spTree>
    <p:extLst>
      <p:ext uri="{BB962C8B-B14F-4D97-AF65-F5344CB8AC3E}">
        <p14:creationId xmlns:p14="http://schemas.microsoft.com/office/powerpoint/2010/main" val="415599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fontScale="70000" lnSpcReduction="20000"/>
          </a:bodyPr>
          <a:lstStyle/>
          <a:p>
            <a:r>
              <a:rPr lang="cs-CZ" sz="2300" b="1" i="1" dirty="0">
                <a:solidFill>
                  <a:schemeClr val="accent6">
                    <a:lumMod val="75000"/>
                  </a:schemeClr>
                </a:solidFill>
              </a:rPr>
              <a:t>Dobré praxe financování donorů, řízení a odpovědnost</a:t>
            </a:r>
          </a:p>
          <a:p>
            <a:r>
              <a:rPr lang="cs-CZ" b="1" i="1" dirty="0">
                <a:solidFill>
                  <a:schemeClr val="accent1">
                    <a:lumMod val="75000"/>
                  </a:schemeClr>
                </a:solidFill>
              </a:rPr>
              <a:t>(b) Podporovat standardy a zlepšovat implementaci </a:t>
            </a:r>
            <a:endParaRPr lang="cs-CZ" dirty="0">
              <a:solidFill>
                <a:schemeClr val="accent1">
                  <a:lumMod val="75000"/>
                </a:schemeClr>
              </a:solidFill>
            </a:endParaRPr>
          </a:p>
          <a:p>
            <a:pPr lvl="0" algn="just"/>
            <a:r>
              <a:rPr lang="cs-CZ" dirty="0"/>
              <a:t>Požadovat, aby humanitární organizace plně dodržovaly </a:t>
            </a:r>
            <a:r>
              <a:rPr lang="cs-CZ" b="1" dirty="0">
                <a:solidFill>
                  <a:schemeClr val="accent6">
                    <a:lumMod val="75000"/>
                  </a:schemeClr>
                </a:solidFill>
              </a:rPr>
              <a:t>dobré praxe a závazky </a:t>
            </a:r>
            <a:r>
              <a:rPr lang="cs-CZ" dirty="0"/>
              <a:t>týkající se odpovědnosti, účinnosti a efektivity v rámci realizace humanitární akce. </a:t>
            </a:r>
          </a:p>
          <a:p>
            <a:pPr lvl="0" algn="just"/>
            <a:r>
              <a:rPr lang="cs-CZ" dirty="0"/>
              <a:t>Podporovat využívání </a:t>
            </a:r>
            <a:r>
              <a:rPr lang="cs-CZ" b="1" dirty="0">
                <a:solidFill>
                  <a:schemeClr val="accent6">
                    <a:lumMod val="75000"/>
                  </a:schemeClr>
                </a:solidFill>
              </a:rPr>
              <a:t>doporučení a principů Stálého mezi agenturního výboru </a:t>
            </a:r>
            <a:r>
              <a:rPr lang="cs-CZ" dirty="0"/>
              <a:t>věnujícího se humanitárním aktivitám, využívat Vedoucích principů z roku 1994 k vnitřnímu vysídlení a též využívat </a:t>
            </a:r>
            <a:r>
              <a:rPr lang="cs-CZ" b="1" dirty="0">
                <a:solidFill>
                  <a:schemeClr val="accent6">
                    <a:lumMod val="75000"/>
                  </a:schemeClr>
                </a:solidFill>
              </a:rPr>
              <a:t>etického kodexu pro Mezinárodní hnutí Červeného kříže a Červeného půlměsíce a neziskové organizace </a:t>
            </a:r>
            <a:r>
              <a:rPr lang="cs-CZ" dirty="0"/>
              <a:t>aktivní v rámci poskytování pomoci při katastrofách. </a:t>
            </a:r>
          </a:p>
          <a:p>
            <a:pPr lvl="0" algn="just"/>
            <a:r>
              <a:rPr lang="cs-CZ" dirty="0"/>
              <a:t>Zachovat připravenost poskytnout pomoc při implementaci humanitárních aktivit, včetně pomoci v souvislosti zajištění bezpečného přístupu pro humanitární pomoc. </a:t>
            </a:r>
          </a:p>
          <a:p>
            <a:pPr lvl="0" algn="just"/>
            <a:r>
              <a:rPr lang="cs-CZ" dirty="0"/>
              <a:t>Podporovat mechanismy </a:t>
            </a:r>
            <a:r>
              <a:rPr lang="cs-CZ" b="1" dirty="0">
                <a:solidFill>
                  <a:schemeClr val="accent6">
                    <a:lumMod val="75000"/>
                  </a:schemeClr>
                </a:solidFill>
              </a:rPr>
              <a:t>pro výjimečné plánování humanitárními organizacemi</a:t>
            </a:r>
            <a:r>
              <a:rPr lang="cs-CZ" dirty="0"/>
              <a:t>, včetně (v případě, že je to vhodné), alokaci fondů k posílení kapacit nutných pro reakci na humanitární katastrofu. </a:t>
            </a:r>
          </a:p>
          <a:p>
            <a:pPr lvl="0" algn="just"/>
            <a:r>
              <a:rPr lang="cs-CZ" dirty="0"/>
              <a:t>Zajistit primární postavení občanských organizací v implementaci humanitárních akcí, zvláště pak v oblastech zasažených ozbrojeným konfliktem. V situacích, kde jsou vojenské kapacity a majetek užíván k realizaci humanitární akce, je třeba zajistit, aby takové využití </a:t>
            </a:r>
            <a:r>
              <a:rPr lang="cs-CZ" b="1" dirty="0">
                <a:solidFill>
                  <a:schemeClr val="accent6">
                    <a:lumMod val="75000"/>
                  </a:schemeClr>
                </a:solidFill>
              </a:rPr>
              <a:t>bylo v souladu s mezinárodním humanitárním právem a humanitárními principy</a:t>
            </a:r>
            <a:r>
              <a:rPr lang="cs-CZ" b="1" dirty="0"/>
              <a:t> </a:t>
            </a:r>
            <a:r>
              <a:rPr lang="cs-CZ" dirty="0"/>
              <a:t>a aby byla respektována vedoucí role humanitárních organizací. </a:t>
            </a:r>
          </a:p>
          <a:p>
            <a:pPr lvl="0" algn="just"/>
            <a:r>
              <a:rPr lang="cs-CZ" b="1" dirty="0">
                <a:solidFill>
                  <a:schemeClr val="accent6">
                    <a:lumMod val="75000"/>
                  </a:schemeClr>
                </a:solidFill>
              </a:rPr>
              <a:t>Podpořit implementaci Zásad k užívání vojenského majetku a majetku domobrany v rámci pomoci během katastrof z roku 1994 a implementaci Zásad využívání vojenských majetků a majetků domobrany při humanitárních akcích OSN v komplexních krizích z roku 2003</a:t>
            </a:r>
            <a:r>
              <a:rPr lang="cs-CZ" b="1" dirty="0"/>
              <a:t>.</a:t>
            </a:r>
          </a:p>
          <a:p>
            <a:endParaRPr lang="cs-CZ" dirty="0"/>
          </a:p>
        </p:txBody>
      </p:sp>
      <p:sp>
        <p:nvSpPr>
          <p:cNvPr id="2" name="Nadpis 1"/>
          <p:cNvSpPr>
            <a:spLocks noGrp="1"/>
          </p:cNvSpPr>
          <p:nvPr>
            <p:ph type="title"/>
          </p:nvPr>
        </p:nvSpPr>
        <p:spPr/>
        <p:txBody>
          <a:bodyPr>
            <a:normAutofit/>
          </a:bodyPr>
          <a:lstStyle/>
          <a:p>
            <a:r>
              <a:rPr lang="cs-CZ" sz="2800" b="1" i="1" dirty="0">
                <a:solidFill>
                  <a:schemeClr val="accent1">
                    <a:lumMod val="75000"/>
                  </a:schemeClr>
                </a:solidFill>
              </a:rPr>
              <a:t>Deklarace zásad a dobré praxe humanitárního dárcovství</a:t>
            </a:r>
          </a:p>
        </p:txBody>
      </p:sp>
    </p:spTree>
    <p:extLst>
      <p:ext uri="{BB962C8B-B14F-4D97-AF65-F5344CB8AC3E}">
        <p14:creationId xmlns:p14="http://schemas.microsoft.com/office/powerpoint/2010/main" val="250025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pPr marL="0" indent="0">
              <a:buNone/>
            </a:pPr>
            <a:r>
              <a:rPr lang="cs-CZ" b="1" i="1" dirty="0" smtClean="0">
                <a:solidFill>
                  <a:schemeClr val="accent6">
                    <a:lumMod val="75000"/>
                  </a:schemeClr>
                </a:solidFill>
              </a:rPr>
              <a:t>Dobré </a:t>
            </a:r>
            <a:r>
              <a:rPr lang="cs-CZ" b="1" i="1" dirty="0">
                <a:solidFill>
                  <a:schemeClr val="accent6">
                    <a:lumMod val="75000"/>
                  </a:schemeClr>
                </a:solidFill>
              </a:rPr>
              <a:t>praxe financování donorů, řízení a </a:t>
            </a:r>
            <a:r>
              <a:rPr lang="cs-CZ" b="1" i="1" dirty="0" smtClean="0">
                <a:solidFill>
                  <a:schemeClr val="accent6">
                    <a:lumMod val="75000"/>
                  </a:schemeClr>
                </a:solidFill>
              </a:rPr>
              <a:t>odpovědnost</a:t>
            </a:r>
            <a:endParaRPr lang="cs-CZ" b="1" i="1" dirty="0" smtClean="0"/>
          </a:p>
          <a:p>
            <a:pPr marL="0" indent="0" algn="just">
              <a:buNone/>
            </a:pPr>
            <a:r>
              <a:rPr lang="cs-CZ" b="1" i="1" dirty="0" smtClean="0">
                <a:solidFill>
                  <a:schemeClr val="accent1">
                    <a:lumMod val="75000"/>
                  </a:schemeClr>
                </a:solidFill>
              </a:rPr>
              <a:t>c</a:t>
            </a:r>
            <a:r>
              <a:rPr lang="cs-CZ" b="1" i="1" dirty="0">
                <a:solidFill>
                  <a:schemeClr val="accent1">
                    <a:lumMod val="75000"/>
                  </a:schemeClr>
                </a:solidFill>
              </a:rPr>
              <a:t>) Proces učení a odpovědnost </a:t>
            </a:r>
            <a:endParaRPr lang="cs-CZ" dirty="0">
              <a:solidFill>
                <a:schemeClr val="accent1">
                  <a:lumMod val="75000"/>
                </a:schemeClr>
              </a:solidFill>
            </a:endParaRPr>
          </a:p>
          <a:p>
            <a:pPr lvl="0" algn="just"/>
            <a:r>
              <a:rPr lang="cs-CZ" dirty="0"/>
              <a:t>Podporovat iniciativy, které mají za cíl podpořit proces učení a prohloubit odpovědnost v rámci efektivní a účinné realizace humanitárních akcí. </a:t>
            </a:r>
          </a:p>
          <a:p>
            <a:pPr lvl="0" algn="just"/>
            <a:r>
              <a:rPr lang="cs-CZ" dirty="0"/>
              <a:t>Podporovat </a:t>
            </a:r>
            <a:r>
              <a:rPr lang="cs-CZ" b="1" dirty="0">
                <a:solidFill>
                  <a:schemeClr val="accent6">
                    <a:lumMod val="75000"/>
                  </a:schemeClr>
                </a:solidFill>
              </a:rPr>
              <a:t>pravidelnou evaluaci </a:t>
            </a:r>
            <a:r>
              <a:rPr lang="cs-CZ" dirty="0"/>
              <a:t>mezinárodních odpovědí na humanitární krize, včetně hodnocení činů donorů.</a:t>
            </a:r>
          </a:p>
          <a:p>
            <a:pPr lvl="0" algn="just"/>
            <a:r>
              <a:rPr lang="cs-CZ" dirty="0"/>
              <a:t>Zajistit vysokou míru přesnosti, časových plánů, transparentnosti v rámci reportingu donorů vážící se k výdajům v rámci poskytování humanitární pomoci a podporovat vývoj standardizovaného reportování. </a:t>
            </a:r>
          </a:p>
          <a:p>
            <a:endParaRPr lang="cs-CZ" dirty="0"/>
          </a:p>
        </p:txBody>
      </p:sp>
      <p:sp>
        <p:nvSpPr>
          <p:cNvPr id="2" name="Nadpis 1"/>
          <p:cNvSpPr>
            <a:spLocks noGrp="1"/>
          </p:cNvSpPr>
          <p:nvPr>
            <p:ph type="title"/>
          </p:nvPr>
        </p:nvSpPr>
        <p:spPr/>
        <p:txBody>
          <a:bodyPr>
            <a:normAutofit/>
          </a:bodyPr>
          <a:lstStyle/>
          <a:p>
            <a:r>
              <a:rPr lang="cs-CZ" sz="2800" b="1" i="1" dirty="0">
                <a:solidFill>
                  <a:schemeClr val="accent1">
                    <a:lumMod val="75000"/>
                  </a:schemeClr>
                </a:solidFill>
              </a:rPr>
              <a:t>Deklarace zásad a dobré praxe humanitárního dárcovství</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9715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971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r>
              <a:rPr lang="cs-CZ" sz="1900" b="1" dirty="0">
                <a:solidFill>
                  <a:schemeClr val="accent6">
                    <a:lumMod val="75000"/>
                  </a:schemeClr>
                </a:solidFill>
              </a:rPr>
              <a:t>V roce 2013 bylo z humanitárního rozpočtu MZV ve výši 73 mil. Kč podpořeno 27 humanitárních projektů ve 30 zemích světa</a:t>
            </a:r>
            <a:r>
              <a:rPr lang="cs-CZ" dirty="0"/>
              <a:t>. </a:t>
            </a:r>
          </a:p>
          <a:p>
            <a:r>
              <a:rPr lang="cs-CZ" dirty="0"/>
              <a:t>Poskytování </a:t>
            </a:r>
            <a:r>
              <a:rPr lang="cs-CZ" dirty="0" smtClean="0"/>
              <a:t>se </a:t>
            </a:r>
            <a:r>
              <a:rPr lang="cs-CZ" dirty="0"/>
              <a:t>řídí zákonem č. 151/2010 </a:t>
            </a:r>
            <a:r>
              <a:rPr lang="cs-CZ" dirty="0" smtClean="0"/>
              <a:t>Sb. </a:t>
            </a:r>
          </a:p>
          <a:p>
            <a:r>
              <a:rPr lang="cs-CZ" dirty="0" smtClean="0"/>
              <a:t>Podle </a:t>
            </a:r>
            <a:r>
              <a:rPr lang="cs-CZ" dirty="0"/>
              <a:t>tohoto zákona je Ministerstvo zahraničních věcí (MZV) zodpovědné za realizaci HP v zemích mimo Evropskou unii a Evropský hospodářský prostor. </a:t>
            </a:r>
            <a:endParaRPr lang="cs-CZ" dirty="0" smtClean="0"/>
          </a:p>
          <a:p>
            <a:pPr>
              <a:spcBef>
                <a:spcPts val="0"/>
              </a:spcBef>
            </a:pPr>
            <a:r>
              <a:rPr lang="cs-CZ" dirty="0" smtClean="0"/>
              <a:t>V</a:t>
            </a:r>
            <a:r>
              <a:rPr lang="cs-CZ" dirty="0"/>
              <a:t> souladu se Zásadami zahraniční spolupráce po vstupu ČR do EU (usnesení vlády ze dne 31. března 2004 č. 302 ve znění usnesení vlády ze dne 9. června 2008 č. 690) je v pravomoci </a:t>
            </a:r>
            <a:r>
              <a:rPr lang="cs-CZ" b="1" dirty="0">
                <a:solidFill>
                  <a:schemeClr val="accent6">
                    <a:lumMod val="75000"/>
                  </a:schemeClr>
                </a:solidFill>
              </a:rPr>
              <a:t>ministra zahraničních věcí </a:t>
            </a:r>
            <a:r>
              <a:rPr lang="cs-CZ" dirty="0"/>
              <a:t>rozhodnout o poskytnutí jednorázové humanitární pomoci do </a:t>
            </a:r>
            <a:r>
              <a:rPr lang="cs-CZ" b="1" dirty="0">
                <a:solidFill>
                  <a:schemeClr val="accent6">
                    <a:lumMod val="75000"/>
                  </a:schemeClr>
                </a:solidFill>
              </a:rPr>
              <a:t>výše 5 mil. </a:t>
            </a:r>
            <a:r>
              <a:rPr lang="cs-CZ" dirty="0"/>
              <a:t>Kč; o poskytnutí pomoci </a:t>
            </a:r>
            <a:r>
              <a:rPr lang="cs-CZ" b="1" dirty="0">
                <a:solidFill>
                  <a:schemeClr val="accent6">
                    <a:lumMod val="75000"/>
                  </a:schemeClr>
                </a:solidFill>
              </a:rPr>
              <a:t>nad 5 mil. Kč rozhoduje vláda</a:t>
            </a:r>
            <a:r>
              <a:rPr lang="cs-CZ" dirty="0"/>
              <a:t>. </a:t>
            </a:r>
            <a:endParaRPr lang="cs-CZ" dirty="0" smtClean="0"/>
          </a:p>
          <a:p>
            <a:pPr>
              <a:spcBef>
                <a:spcPts val="0"/>
              </a:spcBef>
            </a:pPr>
            <a:r>
              <a:rPr lang="cs-CZ" dirty="0" smtClean="0"/>
              <a:t>V</a:t>
            </a:r>
            <a:r>
              <a:rPr lang="cs-CZ" dirty="0"/>
              <a:t> roce 2013 nepřesáhla žádná ze schválených humanitárních aktivit hodnotu 5 mil. Kč.</a:t>
            </a:r>
          </a:p>
          <a:p>
            <a:r>
              <a:rPr lang="cs-CZ" dirty="0"/>
              <a:t>Na poskytování humanitární pomoci Českou republikou do zahraničí byla pro rok 2013 usnesením vlády ze dne 13. června 2012 č. 413 vyčleněna částka 73 mil. </a:t>
            </a:r>
          </a:p>
        </p:txBody>
      </p:sp>
      <p:sp>
        <p:nvSpPr>
          <p:cNvPr id="2" name="Nadpis 1"/>
          <p:cNvSpPr>
            <a:spLocks noGrp="1"/>
          </p:cNvSpPr>
          <p:nvPr>
            <p:ph type="title"/>
          </p:nvPr>
        </p:nvSpPr>
        <p:spPr/>
        <p:txBody>
          <a:bodyPr>
            <a:normAutofit/>
          </a:bodyPr>
          <a:lstStyle/>
          <a:p>
            <a:r>
              <a:rPr lang="cs-CZ" sz="2800" b="1" i="1" dirty="0">
                <a:solidFill>
                  <a:schemeClr val="accent1">
                    <a:lumMod val="75000"/>
                  </a:schemeClr>
                </a:solidFill>
              </a:rPr>
              <a:t>Humanitární pomoc ČR poskytnutá do zahraničí v roce </a:t>
            </a:r>
            <a:r>
              <a:rPr lang="cs-CZ" sz="2800" b="1" i="1" dirty="0" smtClean="0">
                <a:solidFill>
                  <a:schemeClr val="accent1">
                    <a:lumMod val="75000"/>
                  </a:schemeClr>
                </a:solidFill>
              </a:rPr>
              <a:t>2013</a:t>
            </a:r>
            <a:endParaRPr lang="cs-CZ" sz="2800" i="1" dirty="0">
              <a:solidFill>
                <a:schemeClr val="accent1">
                  <a:lumMod val="75000"/>
                </a:schemeClr>
              </a:solidFill>
            </a:endParaRPr>
          </a:p>
        </p:txBody>
      </p:sp>
    </p:spTree>
    <p:extLst>
      <p:ext uri="{BB962C8B-B14F-4D97-AF65-F5344CB8AC3E}">
        <p14:creationId xmlns:p14="http://schemas.microsoft.com/office/powerpoint/2010/main" val="244939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fontScale="70000" lnSpcReduction="20000"/>
          </a:bodyPr>
          <a:lstStyle/>
          <a:p>
            <a:pPr algn="just"/>
            <a:r>
              <a:rPr lang="cs-CZ" dirty="0" smtClean="0"/>
              <a:t>HP </a:t>
            </a:r>
            <a:r>
              <a:rPr lang="cs-CZ" dirty="0"/>
              <a:t>ČR byla v r. 2013 poskytována v duchu mezinárodních humanitárních principů </a:t>
            </a:r>
            <a:r>
              <a:rPr lang="cs-CZ" b="1" dirty="0">
                <a:solidFill>
                  <a:schemeClr val="accent3">
                    <a:lumMod val="75000"/>
                  </a:schemeClr>
                </a:solidFill>
              </a:rPr>
              <a:t>lidskosti</a:t>
            </a:r>
            <a:r>
              <a:rPr lang="cs-CZ" dirty="0"/>
              <a:t> (cílem je záchrana lidských životů</a:t>
            </a:r>
            <a:r>
              <a:rPr lang="cs-CZ" dirty="0">
                <a:solidFill>
                  <a:schemeClr val="accent6">
                    <a:lumMod val="75000"/>
                  </a:schemeClr>
                </a:solidFill>
              </a:rPr>
              <a:t>)</a:t>
            </a:r>
            <a:r>
              <a:rPr lang="cs-CZ" b="1" dirty="0">
                <a:solidFill>
                  <a:schemeClr val="accent6">
                    <a:lumMod val="75000"/>
                  </a:schemeClr>
                </a:solidFill>
              </a:rPr>
              <a:t>, </a:t>
            </a:r>
            <a:r>
              <a:rPr lang="cs-CZ" b="1" dirty="0">
                <a:solidFill>
                  <a:schemeClr val="accent3">
                    <a:lumMod val="75000"/>
                  </a:schemeClr>
                </a:solidFill>
              </a:rPr>
              <a:t>nestrannosti</a:t>
            </a:r>
            <a:r>
              <a:rPr lang="cs-CZ" dirty="0">
                <a:solidFill>
                  <a:schemeClr val="accent3">
                    <a:lumMod val="75000"/>
                  </a:schemeClr>
                </a:solidFill>
              </a:rPr>
              <a:t> </a:t>
            </a:r>
            <a:r>
              <a:rPr lang="cs-CZ" dirty="0"/>
              <a:t>(pomoc se poskytuje výhradně na základě potřebnosti)</a:t>
            </a:r>
            <a:r>
              <a:rPr lang="cs-CZ" b="1" dirty="0"/>
              <a:t>, </a:t>
            </a:r>
            <a:r>
              <a:rPr lang="cs-CZ" b="1" dirty="0">
                <a:solidFill>
                  <a:schemeClr val="accent3">
                    <a:lumMod val="75000"/>
                  </a:schemeClr>
                </a:solidFill>
              </a:rPr>
              <a:t>neutrality</a:t>
            </a:r>
            <a:r>
              <a:rPr lang="cs-CZ" dirty="0">
                <a:solidFill>
                  <a:schemeClr val="accent3">
                    <a:lumMod val="75000"/>
                  </a:schemeClr>
                </a:solidFill>
              </a:rPr>
              <a:t> </a:t>
            </a:r>
            <a:r>
              <a:rPr lang="cs-CZ" dirty="0"/>
              <a:t>(humanitární pomoc nestraní žádnému aktérovi konfliktů) </a:t>
            </a:r>
            <a:r>
              <a:rPr lang="cs-CZ" b="1" dirty="0">
                <a:solidFill>
                  <a:schemeClr val="accent3">
                    <a:lumMod val="75000"/>
                  </a:schemeClr>
                </a:solidFill>
              </a:rPr>
              <a:t>a nezávislosti</a:t>
            </a:r>
            <a:r>
              <a:rPr lang="cs-CZ" dirty="0">
                <a:solidFill>
                  <a:schemeClr val="accent3">
                    <a:lumMod val="75000"/>
                  </a:schemeClr>
                </a:solidFill>
              </a:rPr>
              <a:t> </a:t>
            </a:r>
            <a:r>
              <a:rPr lang="cs-CZ" dirty="0"/>
              <a:t>(pomoc se neřídí politickými ani jinými zájmy dárce ani příjemce), k nimž se ČR přihlásila v roce 2006 prostřednictvím potvrzení </a:t>
            </a:r>
            <a:r>
              <a:rPr lang="cs-CZ" dirty="0">
                <a:solidFill>
                  <a:schemeClr val="accent6">
                    <a:lumMod val="75000"/>
                  </a:schemeClr>
                </a:solidFill>
              </a:rPr>
              <a:t>zásad </a:t>
            </a:r>
            <a:r>
              <a:rPr lang="cs-CZ" b="1" dirty="0">
                <a:solidFill>
                  <a:schemeClr val="accent3">
                    <a:lumMod val="75000"/>
                  </a:schemeClr>
                </a:solidFill>
              </a:rPr>
              <a:t>Dobrého humanitárního dárcovství</a:t>
            </a:r>
            <a:r>
              <a:rPr lang="cs-CZ" dirty="0">
                <a:solidFill>
                  <a:schemeClr val="accent3">
                    <a:lumMod val="75000"/>
                  </a:schemeClr>
                </a:solidFill>
              </a:rPr>
              <a:t> </a:t>
            </a:r>
            <a:r>
              <a:rPr lang="cs-CZ" dirty="0"/>
              <a:t>(GHD). </a:t>
            </a:r>
          </a:p>
          <a:p>
            <a:pPr algn="just"/>
            <a:r>
              <a:rPr lang="cs-CZ" dirty="0" smtClean="0"/>
              <a:t>Nejzávažnější krizi představoval </a:t>
            </a:r>
            <a:r>
              <a:rPr lang="cs-CZ" dirty="0"/>
              <a:t>pokračující </a:t>
            </a:r>
            <a:r>
              <a:rPr lang="cs-CZ" b="1" dirty="0">
                <a:solidFill>
                  <a:schemeClr val="accent6">
                    <a:lumMod val="75000"/>
                  </a:schemeClr>
                </a:solidFill>
              </a:rPr>
              <a:t>konflikt v Sýrii</a:t>
            </a:r>
            <a:r>
              <a:rPr lang="cs-CZ" dirty="0">
                <a:solidFill>
                  <a:schemeClr val="accent6">
                    <a:lumMod val="75000"/>
                  </a:schemeClr>
                </a:solidFill>
              </a:rPr>
              <a:t> </a:t>
            </a:r>
            <a:r>
              <a:rPr lang="cs-CZ" dirty="0"/>
              <a:t>a jeho negativní dopady nejen na většinu obyvatel uvnitř země, ale i na okolní státy (</a:t>
            </a:r>
            <a:r>
              <a:rPr lang="cs-CZ" b="1" dirty="0">
                <a:solidFill>
                  <a:schemeClr val="accent6">
                    <a:lumMod val="75000"/>
                  </a:schemeClr>
                </a:solidFill>
              </a:rPr>
              <a:t>hl. Jordánsko, Libanon, Irák a </a:t>
            </a:r>
            <a:r>
              <a:rPr lang="cs-CZ" b="1" dirty="0" smtClean="0">
                <a:solidFill>
                  <a:schemeClr val="accent6">
                    <a:lumMod val="75000"/>
                  </a:schemeClr>
                </a:solidFill>
              </a:rPr>
              <a:t>Turecko</a:t>
            </a:r>
            <a:r>
              <a:rPr lang="cs-CZ" dirty="0" smtClean="0"/>
              <a:t>. Dále na podporu </a:t>
            </a:r>
            <a:r>
              <a:rPr lang="cs-CZ" dirty="0"/>
              <a:t>azylových systémů </a:t>
            </a:r>
            <a:r>
              <a:rPr lang="cs-CZ" dirty="0">
                <a:solidFill>
                  <a:schemeClr val="accent6">
                    <a:lumMod val="75000"/>
                  </a:schemeClr>
                </a:solidFill>
              </a:rPr>
              <a:t>Turecka a Bulharska </a:t>
            </a:r>
            <a:r>
              <a:rPr lang="cs-CZ" dirty="0"/>
              <a:t>v souvislosti s přílivem uprchlíků ze Sýrie do těchto zemí.)</a:t>
            </a:r>
          </a:p>
          <a:p>
            <a:pPr algn="just"/>
            <a:r>
              <a:rPr lang="cs-CZ" dirty="0"/>
              <a:t>ČR přispěla na humanitární pomoc v souvislosti s konflikty také v</a:t>
            </a:r>
            <a:r>
              <a:rPr lang="cs-CZ" dirty="0">
                <a:solidFill>
                  <a:schemeClr val="accent6">
                    <a:lumMod val="75000"/>
                  </a:schemeClr>
                </a:solidFill>
              </a:rPr>
              <a:t> </a:t>
            </a:r>
            <a:r>
              <a:rPr lang="cs-CZ" b="1" dirty="0">
                <a:solidFill>
                  <a:schemeClr val="accent6">
                    <a:lumMod val="75000"/>
                  </a:schemeClr>
                </a:solidFill>
              </a:rPr>
              <a:t>Mali</a:t>
            </a:r>
            <a:r>
              <a:rPr lang="cs-CZ" dirty="0">
                <a:solidFill>
                  <a:schemeClr val="accent6">
                    <a:lumMod val="75000"/>
                  </a:schemeClr>
                </a:solidFill>
              </a:rPr>
              <a:t> </a:t>
            </a:r>
            <a:r>
              <a:rPr lang="cs-CZ" dirty="0"/>
              <a:t>a ve </a:t>
            </a:r>
            <a:r>
              <a:rPr lang="cs-CZ" b="1" dirty="0">
                <a:solidFill>
                  <a:schemeClr val="accent6">
                    <a:lumMod val="75000"/>
                  </a:schemeClr>
                </a:solidFill>
              </a:rPr>
              <a:t>Středoafrické republice</a:t>
            </a:r>
            <a:r>
              <a:rPr lang="cs-CZ" dirty="0"/>
              <a:t> a na </a:t>
            </a:r>
            <a:r>
              <a:rPr lang="cs-CZ" dirty="0" err="1"/>
              <a:t>postkonfliktní</a:t>
            </a:r>
            <a:r>
              <a:rPr lang="cs-CZ" dirty="0"/>
              <a:t> podporu vnitřně vysídleného obyvatelstva, navrátilců i uprchlíků v </a:t>
            </a:r>
            <a:r>
              <a:rPr lang="cs-CZ" b="1" dirty="0" smtClean="0">
                <a:solidFill>
                  <a:schemeClr val="accent6">
                    <a:lumMod val="75000"/>
                  </a:schemeClr>
                </a:solidFill>
              </a:rPr>
              <a:t>Barmě/Myanmaru</a:t>
            </a:r>
            <a:r>
              <a:rPr lang="cs-CZ" dirty="0" smtClean="0"/>
              <a:t>, </a:t>
            </a:r>
            <a:r>
              <a:rPr lang="cs-CZ" b="1" dirty="0" smtClean="0">
                <a:solidFill>
                  <a:schemeClr val="accent6">
                    <a:lumMod val="75000"/>
                  </a:schemeClr>
                </a:solidFill>
              </a:rPr>
              <a:t>Jemenu</a:t>
            </a:r>
            <a:r>
              <a:rPr lang="cs-CZ" b="1" dirty="0">
                <a:solidFill>
                  <a:schemeClr val="accent6">
                    <a:lumMod val="75000"/>
                  </a:schemeClr>
                </a:solidFill>
              </a:rPr>
              <a:t>, Konžské demokratické republice či Somálsku</a:t>
            </a:r>
            <a:r>
              <a:rPr lang="cs-CZ" dirty="0"/>
              <a:t>. </a:t>
            </a:r>
            <a:r>
              <a:rPr lang="cs-CZ" dirty="0" smtClean="0"/>
              <a:t>(vynaloženo </a:t>
            </a:r>
            <a:r>
              <a:rPr lang="cs-CZ" dirty="0"/>
              <a:t>47,5 mil. Kč, tj. 65 % celkového </a:t>
            </a:r>
            <a:r>
              <a:rPr lang="cs-CZ" dirty="0" smtClean="0"/>
              <a:t>rozpočtu).</a:t>
            </a:r>
          </a:p>
          <a:p>
            <a:pPr algn="just"/>
            <a:endParaRPr lang="cs-CZ" dirty="0"/>
          </a:p>
          <a:p>
            <a:pPr algn="just">
              <a:spcBef>
                <a:spcPts val="0"/>
              </a:spcBef>
            </a:pPr>
            <a:r>
              <a:rPr lang="cs-CZ" dirty="0" smtClean="0"/>
              <a:t>V</a:t>
            </a:r>
            <a:r>
              <a:rPr lang="cs-CZ" dirty="0"/>
              <a:t> souvislosti s přírodními katastrofami podpořila ČR v roce 2013 zejména </a:t>
            </a:r>
            <a:r>
              <a:rPr lang="cs-CZ" b="1" dirty="0">
                <a:solidFill>
                  <a:schemeClr val="accent6">
                    <a:lumMod val="75000"/>
                  </a:schemeClr>
                </a:solidFill>
              </a:rPr>
              <a:t>Filipíny</a:t>
            </a:r>
            <a:r>
              <a:rPr lang="cs-CZ" dirty="0"/>
              <a:t> po sérii podzimních katastrof, jež vyvrcholily </a:t>
            </a:r>
            <a:r>
              <a:rPr lang="cs-CZ" dirty="0" err="1"/>
              <a:t>supertajfunem</a:t>
            </a:r>
            <a:r>
              <a:rPr lang="cs-CZ" dirty="0"/>
              <a:t> </a:t>
            </a:r>
            <a:r>
              <a:rPr lang="cs-CZ" dirty="0" err="1"/>
              <a:t>Haiyan</a:t>
            </a:r>
            <a:r>
              <a:rPr lang="cs-CZ" dirty="0"/>
              <a:t>. </a:t>
            </a:r>
            <a:endParaRPr lang="cs-CZ" dirty="0" smtClean="0"/>
          </a:p>
          <a:p>
            <a:pPr algn="just">
              <a:spcBef>
                <a:spcPts val="0"/>
              </a:spcBef>
            </a:pPr>
            <a:r>
              <a:rPr lang="cs-CZ" dirty="0" smtClean="0"/>
              <a:t>Dále obnova </a:t>
            </a:r>
            <a:r>
              <a:rPr lang="cs-CZ" dirty="0"/>
              <a:t>zdrojů </a:t>
            </a:r>
            <a:r>
              <a:rPr lang="cs-CZ" dirty="0">
                <a:solidFill>
                  <a:schemeClr val="accent1">
                    <a:lumMod val="75000"/>
                  </a:schemeClr>
                </a:solidFill>
              </a:rPr>
              <a:t>obživy </a:t>
            </a:r>
            <a:r>
              <a:rPr lang="cs-CZ" dirty="0"/>
              <a:t>po suchu v </a:t>
            </a:r>
            <a:r>
              <a:rPr lang="cs-CZ" b="1" dirty="0">
                <a:solidFill>
                  <a:schemeClr val="accent6">
                    <a:lumMod val="75000"/>
                  </a:schemeClr>
                </a:solidFill>
              </a:rPr>
              <a:t>Afghánistánu, Etiopii a Jižním Súdánu</a:t>
            </a:r>
            <a:r>
              <a:rPr lang="cs-CZ" dirty="0">
                <a:solidFill>
                  <a:schemeClr val="accent6">
                    <a:lumMod val="75000"/>
                  </a:schemeClr>
                </a:solidFill>
              </a:rPr>
              <a:t> </a:t>
            </a:r>
            <a:r>
              <a:rPr lang="cs-CZ" dirty="0"/>
              <a:t>i reakci na epidemii </a:t>
            </a:r>
            <a:r>
              <a:rPr lang="cs-CZ" dirty="0">
                <a:solidFill>
                  <a:schemeClr val="accent1">
                    <a:lumMod val="75000"/>
                  </a:schemeClr>
                </a:solidFill>
              </a:rPr>
              <a:t>horečky dengue </a:t>
            </a:r>
            <a:r>
              <a:rPr lang="cs-CZ" dirty="0"/>
              <a:t>v </a:t>
            </a:r>
            <a:r>
              <a:rPr lang="cs-CZ" b="1" dirty="0">
                <a:solidFill>
                  <a:schemeClr val="accent6">
                    <a:lumMod val="75000"/>
                  </a:schemeClr>
                </a:solidFill>
              </a:rPr>
              <a:t>Hondurasu</a:t>
            </a:r>
            <a:r>
              <a:rPr lang="cs-CZ" dirty="0"/>
              <a:t>. Celkem bylo na tuto pomoc vynaloženo 12,5 mil. Kč.</a:t>
            </a:r>
          </a:p>
          <a:p>
            <a:pPr algn="just">
              <a:spcBef>
                <a:spcPts val="0"/>
              </a:spcBef>
            </a:pPr>
            <a:r>
              <a:rPr lang="cs-CZ" dirty="0" smtClean="0"/>
              <a:t>Dalších </a:t>
            </a:r>
            <a:r>
              <a:rPr lang="cs-CZ" dirty="0"/>
              <a:t>13 mil. Kč bylo rozděleno mezi země s </a:t>
            </a:r>
            <a:r>
              <a:rPr lang="cs-CZ" dirty="0" smtClean="0"/>
              <a:t>komplexními </a:t>
            </a:r>
            <a:r>
              <a:rPr lang="cs-CZ" dirty="0"/>
              <a:t>humanitárními problémy – včetně prioritních zemí ZRS ČR </a:t>
            </a:r>
            <a:r>
              <a:rPr lang="cs-CZ" b="1" dirty="0">
                <a:solidFill>
                  <a:schemeClr val="accent6">
                    <a:lumMod val="75000"/>
                  </a:schemeClr>
                </a:solidFill>
              </a:rPr>
              <a:t>Afghánistánu a Etiopie, </a:t>
            </a:r>
            <a:r>
              <a:rPr lang="cs-CZ" b="1" dirty="0" smtClean="0">
                <a:solidFill>
                  <a:schemeClr val="accent6">
                    <a:lumMod val="75000"/>
                  </a:schemeClr>
                </a:solidFill>
              </a:rPr>
              <a:t>a </a:t>
            </a:r>
            <a:r>
              <a:rPr lang="cs-CZ" b="1" dirty="0">
                <a:solidFill>
                  <a:schemeClr val="accent6">
                    <a:lumMod val="75000"/>
                  </a:schemeClr>
                </a:solidFill>
              </a:rPr>
              <a:t>to </a:t>
            </a:r>
            <a:endParaRPr lang="cs-CZ" b="1" dirty="0" smtClean="0">
              <a:solidFill>
                <a:schemeClr val="accent6">
                  <a:lumMod val="75000"/>
                </a:schemeClr>
              </a:solidFill>
            </a:endParaRPr>
          </a:p>
          <a:p>
            <a:pPr algn="just">
              <a:spcBef>
                <a:spcPts val="0"/>
              </a:spcBef>
            </a:pPr>
            <a:r>
              <a:rPr lang="cs-CZ" b="1" dirty="0" smtClean="0">
                <a:solidFill>
                  <a:schemeClr val="accent1">
                    <a:lumMod val="75000"/>
                  </a:schemeClr>
                </a:solidFill>
              </a:rPr>
              <a:t>zejména </a:t>
            </a:r>
            <a:r>
              <a:rPr lang="cs-CZ" b="1" dirty="0">
                <a:solidFill>
                  <a:schemeClr val="accent1">
                    <a:lumMod val="75000"/>
                  </a:schemeClr>
                </a:solidFill>
              </a:rPr>
              <a:t>na </a:t>
            </a:r>
            <a:r>
              <a:rPr lang="cs-CZ" b="1" dirty="0" smtClean="0">
                <a:solidFill>
                  <a:schemeClr val="accent1">
                    <a:lumMod val="75000"/>
                  </a:schemeClr>
                </a:solidFill>
              </a:rPr>
              <a:t>podporu </a:t>
            </a:r>
            <a:r>
              <a:rPr lang="cs-CZ" b="1" dirty="0">
                <a:solidFill>
                  <a:schemeClr val="accent1">
                    <a:lumMod val="75000"/>
                  </a:schemeClr>
                </a:solidFill>
              </a:rPr>
              <a:t>zdravotní péče a výživy</a:t>
            </a:r>
            <a:r>
              <a:rPr lang="cs-CZ" b="1" dirty="0" smtClean="0">
                <a:solidFill>
                  <a:schemeClr val="accent1">
                    <a:lumMod val="75000"/>
                  </a:schemeClr>
                </a:solidFill>
              </a:rPr>
              <a:t>,</a:t>
            </a:r>
          </a:p>
          <a:p>
            <a:pPr algn="just">
              <a:spcBef>
                <a:spcPts val="0"/>
              </a:spcBef>
            </a:pPr>
            <a:r>
              <a:rPr lang="cs-CZ" b="1" dirty="0" smtClean="0">
                <a:solidFill>
                  <a:schemeClr val="accent1">
                    <a:lumMod val="75000"/>
                  </a:schemeClr>
                </a:solidFill>
              </a:rPr>
              <a:t>přístupu </a:t>
            </a:r>
            <a:r>
              <a:rPr lang="cs-CZ" b="1" dirty="0">
                <a:solidFill>
                  <a:schemeClr val="accent1">
                    <a:lumMod val="75000"/>
                  </a:schemeClr>
                </a:solidFill>
              </a:rPr>
              <a:t>k pitné </a:t>
            </a:r>
            <a:r>
              <a:rPr lang="cs-CZ" b="1" dirty="0" smtClean="0">
                <a:solidFill>
                  <a:schemeClr val="accent1">
                    <a:lumMod val="75000"/>
                  </a:schemeClr>
                </a:solidFill>
              </a:rPr>
              <a:t>vodě</a:t>
            </a:r>
          </a:p>
          <a:p>
            <a:pPr algn="just">
              <a:spcBef>
                <a:spcPts val="0"/>
              </a:spcBef>
            </a:pPr>
            <a:r>
              <a:rPr lang="cs-CZ" b="1" dirty="0" smtClean="0">
                <a:solidFill>
                  <a:schemeClr val="accent1">
                    <a:lumMod val="75000"/>
                  </a:schemeClr>
                </a:solidFill>
              </a:rPr>
              <a:t>a </a:t>
            </a:r>
            <a:r>
              <a:rPr lang="cs-CZ" b="1" dirty="0">
                <a:solidFill>
                  <a:schemeClr val="accent1">
                    <a:lumMod val="75000"/>
                  </a:schemeClr>
                </a:solidFill>
              </a:rPr>
              <a:t>sanitaci a budování </a:t>
            </a:r>
            <a:r>
              <a:rPr lang="cs-CZ" b="1" dirty="0" smtClean="0">
                <a:solidFill>
                  <a:schemeClr val="accent1">
                    <a:lumMod val="75000"/>
                  </a:schemeClr>
                </a:solidFill>
              </a:rPr>
              <a:t>udržitelných zdrojů </a:t>
            </a:r>
            <a:r>
              <a:rPr lang="cs-CZ" b="1" dirty="0">
                <a:solidFill>
                  <a:schemeClr val="accent1">
                    <a:lumMod val="75000"/>
                  </a:schemeClr>
                </a:solidFill>
              </a:rPr>
              <a:t>vlastní obživy.</a:t>
            </a:r>
          </a:p>
          <a:p>
            <a:pPr algn="just"/>
            <a:r>
              <a:rPr lang="cs-CZ" dirty="0"/>
              <a:t>           </a:t>
            </a:r>
          </a:p>
        </p:txBody>
      </p:sp>
      <p:sp>
        <p:nvSpPr>
          <p:cNvPr id="2" name="Nadpis 1"/>
          <p:cNvSpPr>
            <a:spLocks noGrp="1"/>
          </p:cNvSpPr>
          <p:nvPr>
            <p:ph type="title"/>
          </p:nvPr>
        </p:nvSpPr>
        <p:spPr/>
        <p:txBody>
          <a:bodyPr>
            <a:normAutofit/>
          </a:bodyPr>
          <a:lstStyle/>
          <a:p>
            <a:r>
              <a:rPr lang="cs-CZ" sz="2800" b="1" i="1" dirty="0">
                <a:solidFill>
                  <a:schemeClr val="accent1">
                    <a:lumMod val="75000"/>
                  </a:schemeClr>
                </a:solidFill>
              </a:rPr>
              <a:t>Základní přehled o humanitární pomoci ČR v roce </a:t>
            </a:r>
            <a:r>
              <a:rPr lang="cs-CZ" sz="2800" b="1" i="1" dirty="0" smtClean="0">
                <a:solidFill>
                  <a:schemeClr val="accent1">
                    <a:lumMod val="75000"/>
                  </a:schemeClr>
                </a:solidFill>
              </a:rPr>
              <a:t>2013</a:t>
            </a:r>
            <a:endParaRPr lang="cs-CZ" sz="2800" i="1" dirty="0">
              <a:solidFill>
                <a:schemeClr val="accent1">
                  <a:lumMod val="7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880632"/>
            <a:ext cx="3043039" cy="1644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368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fontScale="62500" lnSpcReduction="20000"/>
          </a:bodyPr>
          <a:lstStyle/>
          <a:p>
            <a:pPr algn="just"/>
            <a:r>
              <a:rPr lang="cs-CZ" sz="1900" b="1" dirty="0"/>
              <a:t>Afghánistán:</a:t>
            </a:r>
            <a:r>
              <a:rPr lang="cs-CZ" sz="1900" dirty="0"/>
              <a:t> </a:t>
            </a:r>
            <a:r>
              <a:rPr lang="cs-CZ" sz="1900" dirty="0" smtClean="0"/>
              <a:t>částkou </a:t>
            </a:r>
            <a:r>
              <a:rPr lang="cs-CZ" sz="1900" dirty="0"/>
              <a:t>2 mil. Kč podpořen </a:t>
            </a:r>
            <a:r>
              <a:rPr lang="cs-CZ" sz="1900" b="1" dirty="0">
                <a:solidFill>
                  <a:schemeClr val="accent6">
                    <a:lumMod val="75000"/>
                  </a:schemeClr>
                </a:solidFill>
              </a:rPr>
              <a:t>projekt Charity ČR </a:t>
            </a:r>
            <a:r>
              <a:rPr lang="cs-CZ" sz="1900" dirty="0">
                <a:solidFill>
                  <a:schemeClr val="accent6">
                    <a:lumMod val="75000"/>
                  </a:schemeClr>
                </a:solidFill>
              </a:rPr>
              <a:t>ve </a:t>
            </a:r>
            <a:r>
              <a:rPr lang="cs-CZ" sz="1900" dirty="0"/>
              <a:t>spolupráci s afghánskou misí slovenské organizace </a:t>
            </a:r>
            <a:r>
              <a:rPr lang="cs-CZ" sz="1900" b="1" i="1" dirty="0" smtClean="0">
                <a:solidFill>
                  <a:schemeClr val="accent6">
                    <a:lumMod val="75000"/>
                  </a:schemeClr>
                </a:solidFill>
              </a:rPr>
              <a:t>Člověk </a:t>
            </a:r>
            <a:r>
              <a:rPr lang="cs-CZ" sz="1900" b="1" i="1" dirty="0">
                <a:solidFill>
                  <a:schemeClr val="accent6">
                    <a:lumMod val="75000"/>
                  </a:schemeClr>
                </a:solidFill>
              </a:rPr>
              <a:t>v </a:t>
            </a:r>
            <a:r>
              <a:rPr lang="cs-CZ" sz="1900" b="1" i="1" dirty="0" smtClean="0">
                <a:solidFill>
                  <a:schemeClr val="accent6">
                    <a:lumMod val="75000"/>
                  </a:schemeClr>
                </a:solidFill>
              </a:rPr>
              <a:t>ohrožení </a:t>
            </a:r>
            <a:r>
              <a:rPr lang="cs-CZ" sz="1900" dirty="0"/>
              <a:t>zaměřený na </a:t>
            </a:r>
            <a:r>
              <a:rPr lang="cs-CZ" sz="1900" b="1" dirty="0">
                <a:solidFill>
                  <a:schemeClr val="accent1">
                    <a:lumMod val="75000"/>
                  </a:schemeClr>
                </a:solidFill>
              </a:rPr>
              <a:t>posílení potravinového zabezpečen</a:t>
            </a:r>
            <a:r>
              <a:rPr lang="cs-CZ" sz="1900" dirty="0">
                <a:solidFill>
                  <a:schemeClr val="accent1">
                    <a:lumMod val="75000"/>
                  </a:schemeClr>
                </a:solidFill>
              </a:rPr>
              <a:t>í </a:t>
            </a:r>
            <a:r>
              <a:rPr lang="cs-CZ" sz="1900" dirty="0"/>
              <a:t>místních komunit v provincii </a:t>
            </a:r>
            <a:r>
              <a:rPr lang="cs-CZ" sz="1900" dirty="0" err="1"/>
              <a:t>Faryab</a:t>
            </a:r>
            <a:r>
              <a:rPr lang="cs-CZ" sz="1900" dirty="0"/>
              <a:t>. ČR rovněž podpořila afghánské uprchlíky v Íránu (viz Írán).</a:t>
            </a:r>
          </a:p>
          <a:p>
            <a:pPr algn="just"/>
            <a:r>
              <a:rPr lang="cs-CZ" sz="1900" b="1" dirty="0"/>
              <a:t>Afrika:</a:t>
            </a:r>
            <a:r>
              <a:rPr lang="cs-CZ" sz="1900" dirty="0"/>
              <a:t> </a:t>
            </a:r>
            <a:r>
              <a:rPr lang="cs-CZ" sz="1900" b="1" dirty="0">
                <a:solidFill>
                  <a:schemeClr val="accent6">
                    <a:lumMod val="75000"/>
                  </a:schemeClr>
                </a:solidFill>
              </a:rPr>
              <a:t>organizace Omega Plus</a:t>
            </a:r>
            <a:r>
              <a:rPr lang="cs-CZ" sz="1900" dirty="0"/>
              <a:t>, která zajišťuje </a:t>
            </a:r>
            <a:r>
              <a:rPr lang="cs-CZ" sz="1900" b="1" dirty="0">
                <a:solidFill>
                  <a:schemeClr val="accent1">
                    <a:lumMod val="75000"/>
                  </a:schemeClr>
                </a:solidFill>
              </a:rPr>
              <a:t>výrobu obvazů pro </a:t>
            </a:r>
            <a:r>
              <a:rPr lang="cs-CZ" sz="1900" b="1" dirty="0" err="1">
                <a:solidFill>
                  <a:schemeClr val="accent1">
                    <a:lumMod val="75000"/>
                  </a:schemeClr>
                </a:solidFill>
              </a:rPr>
              <a:t>leprosália</a:t>
            </a:r>
            <a:r>
              <a:rPr lang="cs-CZ" sz="1900" b="1" dirty="0">
                <a:solidFill>
                  <a:schemeClr val="accent1">
                    <a:lumMod val="75000"/>
                  </a:schemeClr>
                </a:solidFill>
              </a:rPr>
              <a:t> </a:t>
            </a:r>
            <a:r>
              <a:rPr lang="cs-CZ" sz="1900" dirty="0"/>
              <a:t>v Africe (mj.     v Etiopii, Nigérii, Tanzanii, Ugandě a Zambii) a v Indii, získala dotaci ve výši 150 000 Kč na podporu distribuce vyrobených obvazů do cílových destinací.</a:t>
            </a:r>
          </a:p>
          <a:p>
            <a:pPr algn="just"/>
            <a:r>
              <a:rPr lang="cs-CZ" sz="1900" b="1" dirty="0"/>
              <a:t>Barma/Myanmar:</a:t>
            </a:r>
            <a:r>
              <a:rPr lang="cs-CZ" sz="1900" dirty="0"/>
              <a:t> </a:t>
            </a:r>
            <a:r>
              <a:rPr lang="cs-CZ" sz="1900" dirty="0" smtClean="0"/>
              <a:t>po </a:t>
            </a:r>
            <a:r>
              <a:rPr lang="cs-CZ" sz="1900" dirty="0"/>
              <a:t>2 mil. Kč na pokračující </a:t>
            </a:r>
            <a:r>
              <a:rPr lang="cs-CZ" sz="1900" b="1" dirty="0" smtClean="0">
                <a:solidFill>
                  <a:schemeClr val="accent6">
                    <a:lumMod val="75000"/>
                  </a:schemeClr>
                </a:solidFill>
              </a:rPr>
              <a:t>projekty organizací ADRA </a:t>
            </a:r>
            <a:r>
              <a:rPr lang="cs-CZ" sz="1900" b="1" dirty="0">
                <a:solidFill>
                  <a:schemeClr val="accent6">
                    <a:lumMod val="75000"/>
                  </a:schemeClr>
                </a:solidFill>
              </a:rPr>
              <a:t>a Člověk v tísni</a:t>
            </a:r>
            <a:r>
              <a:rPr lang="cs-CZ" sz="1900" b="1" dirty="0"/>
              <a:t>. </a:t>
            </a:r>
            <a:r>
              <a:rPr lang="cs-CZ" sz="1900" dirty="0"/>
              <a:t>Obě organizace se soustředily </a:t>
            </a:r>
            <a:r>
              <a:rPr lang="cs-CZ" sz="1900" b="1" dirty="0">
                <a:solidFill>
                  <a:schemeClr val="accent1">
                    <a:lumMod val="75000"/>
                  </a:schemeClr>
                </a:solidFill>
              </a:rPr>
              <a:t>na poskytování základní zdravotní a nutriční péče </a:t>
            </a:r>
            <a:r>
              <a:rPr lang="cs-CZ" sz="1900" dirty="0"/>
              <a:t>v </a:t>
            </a:r>
            <a:r>
              <a:rPr lang="cs-CZ" sz="1900" dirty="0" err="1"/>
              <a:t>postkonfliktních</a:t>
            </a:r>
            <a:r>
              <a:rPr lang="cs-CZ" sz="1900" dirty="0"/>
              <a:t> oblastech, ADRA na jihovýchodě a Člověk v tísni na severu země.</a:t>
            </a:r>
          </a:p>
          <a:p>
            <a:pPr algn="just"/>
            <a:r>
              <a:rPr lang="cs-CZ" sz="1900" b="1" dirty="0"/>
              <a:t>CERF:</a:t>
            </a:r>
            <a:r>
              <a:rPr lang="cs-CZ" sz="1900" dirty="0"/>
              <a:t> </a:t>
            </a:r>
            <a:r>
              <a:rPr lang="cs-CZ" sz="1900" b="1" dirty="0">
                <a:solidFill>
                  <a:schemeClr val="accent6">
                    <a:lumMod val="75000"/>
                  </a:schemeClr>
                </a:solidFill>
              </a:rPr>
              <a:t>Ústřední fond OSN pro naléhavou pomoc rozděluje ročně </a:t>
            </a:r>
            <a:r>
              <a:rPr lang="cs-CZ" sz="1900" dirty="0"/>
              <a:t>400 – 500 mil. USD formou grantů a v omezeném rozsahu i půjček na okamžitou pomoc při náhlých katastrofách, ale i na podporu opomíjených krizí. V r. 2013 CERF vynaložil nejvíce prostředků na okamžitou pomoc po sérii přírodních katastrof </a:t>
            </a:r>
            <a:r>
              <a:rPr lang="cs-CZ" sz="1900" dirty="0">
                <a:solidFill>
                  <a:schemeClr val="accent6">
                    <a:lumMod val="75000"/>
                  </a:schemeClr>
                </a:solidFill>
              </a:rPr>
              <a:t>na Filipínách</a:t>
            </a:r>
            <a:r>
              <a:rPr lang="cs-CZ" sz="1900" dirty="0"/>
              <a:t>, a dále na rostoucí humanitární potřeby </a:t>
            </a:r>
            <a:r>
              <a:rPr lang="cs-CZ" sz="1900" dirty="0">
                <a:solidFill>
                  <a:schemeClr val="accent6">
                    <a:lumMod val="75000"/>
                  </a:schemeClr>
                </a:solidFill>
              </a:rPr>
              <a:t>v Súdánu a Sýrii</a:t>
            </a:r>
            <a:r>
              <a:rPr lang="cs-CZ" sz="1900" dirty="0"/>
              <a:t>. </a:t>
            </a:r>
            <a:endParaRPr lang="cs-CZ" sz="1900" dirty="0" smtClean="0"/>
          </a:p>
          <a:p>
            <a:pPr algn="just"/>
            <a:r>
              <a:rPr lang="cs-CZ" sz="1900" b="1" dirty="0" smtClean="0"/>
              <a:t>Etiopie</a:t>
            </a:r>
            <a:r>
              <a:rPr lang="cs-CZ" sz="1900" b="1" dirty="0"/>
              <a:t>:</a:t>
            </a:r>
            <a:r>
              <a:rPr lang="cs-CZ" sz="1900" dirty="0"/>
              <a:t> </a:t>
            </a:r>
            <a:r>
              <a:rPr lang="cs-CZ" sz="1900" dirty="0" smtClean="0"/>
              <a:t>v</a:t>
            </a:r>
            <a:r>
              <a:rPr lang="cs-CZ" sz="1900" dirty="0"/>
              <a:t> návaznosti na program rozvojové spolupráce ČR s Etiopií podpořen 2 mil. Kč projekt neziskové </a:t>
            </a:r>
            <a:r>
              <a:rPr lang="cs-CZ" sz="1900" b="1" dirty="0">
                <a:solidFill>
                  <a:schemeClr val="accent6">
                    <a:lumMod val="75000"/>
                  </a:schemeClr>
                </a:solidFill>
              </a:rPr>
              <a:t>organizace ADRA </a:t>
            </a:r>
            <a:r>
              <a:rPr lang="cs-CZ" sz="1900" dirty="0"/>
              <a:t>zaměřený </a:t>
            </a:r>
            <a:r>
              <a:rPr lang="cs-CZ" sz="1900" b="1" dirty="0">
                <a:solidFill>
                  <a:schemeClr val="accent1">
                    <a:lumMod val="75000"/>
                  </a:schemeClr>
                </a:solidFill>
              </a:rPr>
              <a:t>na zajištění vodních zdrojů </a:t>
            </a:r>
            <a:r>
              <a:rPr lang="cs-CZ" sz="1900" dirty="0"/>
              <a:t>pro komunity v oblasti </a:t>
            </a:r>
            <a:r>
              <a:rPr lang="cs-CZ" sz="1900" dirty="0" err="1"/>
              <a:t>Garilee</a:t>
            </a:r>
            <a:r>
              <a:rPr lang="cs-CZ" sz="1900" dirty="0"/>
              <a:t> a </a:t>
            </a:r>
            <a:r>
              <a:rPr lang="cs-CZ" sz="1900" dirty="0" err="1"/>
              <a:t>Dhabab</a:t>
            </a:r>
            <a:r>
              <a:rPr lang="cs-CZ" sz="1900" dirty="0"/>
              <a:t> v jižní Etiopii.</a:t>
            </a:r>
          </a:p>
          <a:p>
            <a:pPr algn="just"/>
            <a:r>
              <a:rPr lang="cs-CZ" sz="1900" b="1" dirty="0"/>
              <a:t>Filipíny:</a:t>
            </a:r>
            <a:r>
              <a:rPr lang="cs-CZ" sz="1900" dirty="0"/>
              <a:t> po ničivém úderu tajfunu </a:t>
            </a:r>
            <a:r>
              <a:rPr lang="cs-CZ" sz="1900" dirty="0" err="1"/>
              <a:t>Haiyan</a:t>
            </a:r>
            <a:r>
              <a:rPr lang="cs-CZ" sz="1900" dirty="0"/>
              <a:t> věnovala ČR 4 mil. Kč na okamžitou pomoc pro statisíce postižených prostřednictvím </a:t>
            </a:r>
            <a:r>
              <a:rPr lang="cs-CZ" sz="1900" b="1" dirty="0">
                <a:solidFill>
                  <a:schemeClr val="accent6">
                    <a:lumMod val="75000"/>
                  </a:schemeClr>
                </a:solidFill>
              </a:rPr>
              <a:t>Filipínského červeného kříže</a:t>
            </a:r>
            <a:r>
              <a:rPr lang="cs-CZ" sz="1900" dirty="0"/>
              <a:t>, který jako jeden z mála měl od počátku přístup i do nejodlehlejších postižených oblastí. Následně byl v rámci vyhodnocovací a podpůrné mise Evropské komise na Filipíny vyslán </a:t>
            </a:r>
            <a:r>
              <a:rPr lang="cs-CZ" sz="1900" b="1" dirty="0">
                <a:solidFill>
                  <a:schemeClr val="accent6">
                    <a:lumMod val="75000"/>
                  </a:schemeClr>
                </a:solidFill>
              </a:rPr>
              <a:t>český expert nominovaný generálním ředitelstvím Hasičského záchranného sboru. </a:t>
            </a:r>
          </a:p>
          <a:p>
            <a:pPr algn="just"/>
            <a:r>
              <a:rPr lang="cs-CZ" sz="1900" b="1" dirty="0"/>
              <a:t>Honduras:</a:t>
            </a:r>
            <a:r>
              <a:rPr lang="cs-CZ" sz="1900" dirty="0"/>
              <a:t> v červenci byla částkou 2,5 mil. Kč podpořena okamžitá reakce na </a:t>
            </a:r>
            <a:r>
              <a:rPr lang="cs-CZ" sz="1900" b="1" dirty="0">
                <a:solidFill>
                  <a:schemeClr val="accent1">
                    <a:lumMod val="75000"/>
                  </a:schemeClr>
                </a:solidFill>
              </a:rPr>
              <a:t>epidemii horečky </a:t>
            </a:r>
            <a:r>
              <a:rPr lang="cs-CZ" sz="1900" b="1" dirty="0" err="1">
                <a:solidFill>
                  <a:schemeClr val="accent1">
                    <a:lumMod val="75000"/>
                  </a:schemeClr>
                </a:solidFill>
              </a:rPr>
              <a:t>denge</a:t>
            </a:r>
            <a:r>
              <a:rPr lang="cs-CZ" sz="1900" b="1" dirty="0">
                <a:solidFill>
                  <a:schemeClr val="accent1">
                    <a:lumMod val="75000"/>
                  </a:schemeClr>
                </a:solidFill>
              </a:rPr>
              <a:t> </a:t>
            </a:r>
            <a:r>
              <a:rPr lang="cs-CZ" sz="1900" dirty="0"/>
              <a:t>ve venkovských oblastech Hondurasu. Podpořený projekt organizace </a:t>
            </a:r>
            <a:r>
              <a:rPr lang="cs-CZ" sz="1900" b="1" dirty="0">
                <a:solidFill>
                  <a:schemeClr val="accent6">
                    <a:lumMod val="75000"/>
                  </a:schemeClr>
                </a:solidFill>
              </a:rPr>
              <a:t>Lékaři bez hranic </a:t>
            </a:r>
            <a:r>
              <a:rPr lang="cs-CZ" sz="1900" dirty="0"/>
              <a:t>zajistil tříměsíční služby </a:t>
            </a:r>
            <a:r>
              <a:rPr lang="cs-CZ" sz="1900" b="1" dirty="0" smtClean="0">
                <a:solidFill>
                  <a:schemeClr val="accent1">
                    <a:lumMod val="75000"/>
                  </a:schemeClr>
                </a:solidFill>
              </a:rPr>
              <a:t>mobilního </a:t>
            </a:r>
            <a:r>
              <a:rPr lang="cs-CZ" sz="1900" b="1" dirty="0">
                <a:solidFill>
                  <a:schemeClr val="accent1">
                    <a:lumMod val="75000"/>
                  </a:schemeClr>
                </a:solidFill>
              </a:rPr>
              <a:t>lékařského </a:t>
            </a:r>
            <a:r>
              <a:rPr lang="cs-CZ" sz="1900" b="1" dirty="0" smtClean="0">
                <a:solidFill>
                  <a:schemeClr val="accent1">
                    <a:lumMod val="75000"/>
                  </a:schemeClr>
                </a:solidFill>
              </a:rPr>
              <a:t>týmu </a:t>
            </a:r>
            <a:r>
              <a:rPr lang="cs-CZ" sz="1900" dirty="0"/>
              <a:t>a vytvořil též novou specializovanou </a:t>
            </a:r>
            <a:r>
              <a:rPr lang="cs-CZ" sz="1900" b="1" dirty="0">
                <a:solidFill>
                  <a:schemeClr val="accent1">
                    <a:lumMod val="75000"/>
                  </a:schemeClr>
                </a:solidFill>
              </a:rPr>
              <a:t>nemocniční jednotku </a:t>
            </a:r>
            <a:r>
              <a:rPr lang="cs-CZ" sz="1900" dirty="0"/>
              <a:t>v administrativním centru San Pedro </a:t>
            </a:r>
            <a:r>
              <a:rPr lang="cs-CZ" sz="1900" dirty="0" err="1"/>
              <a:t>Sula</a:t>
            </a:r>
            <a:r>
              <a:rPr lang="cs-CZ" sz="1900" dirty="0"/>
              <a:t>.</a:t>
            </a:r>
          </a:p>
          <a:p>
            <a:endParaRPr lang="cs-CZ" dirty="0"/>
          </a:p>
        </p:txBody>
      </p:sp>
      <p:sp>
        <p:nvSpPr>
          <p:cNvPr id="2" name="Nadpis 1"/>
          <p:cNvSpPr>
            <a:spLocks noGrp="1"/>
          </p:cNvSpPr>
          <p:nvPr>
            <p:ph type="title"/>
          </p:nvPr>
        </p:nvSpPr>
        <p:spPr/>
        <p:txBody>
          <a:bodyPr>
            <a:normAutofit/>
          </a:bodyPr>
          <a:lstStyle/>
          <a:p>
            <a:r>
              <a:rPr lang="cs-CZ" sz="2400" b="1" i="1" dirty="0">
                <a:solidFill>
                  <a:schemeClr val="accent1">
                    <a:lumMod val="75000"/>
                  </a:schemeClr>
                </a:solidFill>
              </a:rPr>
              <a:t>Geografický přehled humanitární pomoci ČR realizované v roce 2013</a:t>
            </a:r>
            <a:endParaRPr lang="cs-CZ" sz="2400" i="1" dirty="0">
              <a:solidFill>
                <a:schemeClr val="accent1">
                  <a:lumMod val="75000"/>
                </a:schemeClr>
              </a:solidFill>
            </a:endParaRPr>
          </a:p>
        </p:txBody>
      </p:sp>
    </p:spTree>
    <p:extLst>
      <p:ext uri="{BB962C8B-B14F-4D97-AF65-F5344CB8AC3E}">
        <p14:creationId xmlns:p14="http://schemas.microsoft.com/office/powerpoint/2010/main" val="184752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pPr marL="0" indent="0">
              <a:buNone/>
            </a:pPr>
            <a:r>
              <a:rPr lang="cs-CZ" b="1" dirty="0" smtClean="0"/>
              <a:t>Humanitární </a:t>
            </a:r>
            <a:r>
              <a:rPr lang="cs-CZ" b="1" dirty="0"/>
              <a:t>pomoc má nejčastěji krátkodobý charakter a je reakcí na nenadálé události, které způsobily </a:t>
            </a:r>
            <a:r>
              <a:rPr lang="cs-CZ" b="1" dirty="0" smtClean="0"/>
              <a:t>utrpení.</a:t>
            </a:r>
          </a:p>
          <a:p>
            <a:pPr marL="0" indent="0">
              <a:buNone/>
            </a:pPr>
            <a:r>
              <a:rPr lang="cs-CZ" b="1" i="1" dirty="0" smtClean="0">
                <a:solidFill>
                  <a:schemeClr val="accent6">
                    <a:lumMod val="75000"/>
                  </a:schemeClr>
                </a:solidFill>
              </a:rPr>
              <a:t>Mezi </a:t>
            </a:r>
            <a:r>
              <a:rPr lang="cs-CZ" b="1" i="1" dirty="0">
                <a:solidFill>
                  <a:schemeClr val="accent6">
                    <a:lumMod val="75000"/>
                  </a:schemeClr>
                </a:solidFill>
              </a:rPr>
              <a:t>tyto události </a:t>
            </a:r>
            <a:r>
              <a:rPr lang="cs-CZ" b="1" i="1" dirty="0" smtClean="0">
                <a:solidFill>
                  <a:schemeClr val="accent6">
                    <a:lumMod val="75000"/>
                  </a:schemeClr>
                </a:solidFill>
              </a:rPr>
              <a:t>patří:</a:t>
            </a:r>
          </a:p>
          <a:p>
            <a:pPr marL="285750" indent="-285750">
              <a:buFont typeface="Wingdings" panose="05000000000000000000" pitchFamily="2" charset="2"/>
              <a:buChar char="Ø"/>
            </a:pPr>
            <a:r>
              <a:rPr lang="cs-CZ" b="1" dirty="0" smtClean="0"/>
              <a:t>přírodní </a:t>
            </a:r>
            <a:r>
              <a:rPr lang="cs-CZ" b="1" dirty="0"/>
              <a:t>katastrofy, </a:t>
            </a:r>
          </a:p>
          <a:p>
            <a:pPr marL="285750" indent="-285750">
              <a:buFont typeface="Wingdings" panose="05000000000000000000" pitchFamily="2" charset="2"/>
              <a:buChar char="Ø"/>
            </a:pPr>
            <a:r>
              <a:rPr lang="cs-CZ" b="1" dirty="0" smtClean="0"/>
              <a:t>válečné konflikty</a:t>
            </a:r>
          </a:p>
          <a:p>
            <a:pPr marL="285750" indent="-285750">
              <a:buFont typeface="Wingdings" panose="05000000000000000000" pitchFamily="2" charset="2"/>
              <a:buChar char="Ø"/>
            </a:pPr>
            <a:r>
              <a:rPr lang="cs-CZ" b="1" dirty="0" smtClean="0"/>
              <a:t>ekonomické </a:t>
            </a:r>
            <a:r>
              <a:rPr lang="cs-CZ" b="1" dirty="0"/>
              <a:t>či politické krize. </a:t>
            </a:r>
            <a:endParaRPr lang="cs-CZ" b="1" dirty="0" smtClean="0"/>
          </a:p>
          <a:p>
            <a:pPr marL="0" indent="0">
              <a:buNone/>
            </a:pPr>
            <a:r>
              <a:rPr lang="cs-CZ" dirty="0" smtClean="0"/>
              <a:t>Humanitární </a:t>
            </a:r>
            <a:r>
              <a:rPr lang="cs-CZ" dirty="0"/>
              <a:t>pomoc by měla vycházet z aktuálních potřeb příjemce a jejím primárním cílem je zamezit ztrátám na životech. </a:t>
            </a:r>
            <a:endParaRPr lang="cs-CZ" dirty="0" smtClean="0"/>
          </a:p>
          <a:p>
            <a:pPr marL="0" indent="0">
              <a:buNone/>
            </a:pPr>
            <a:r>
              <a:rPr lang="cs-CZ" dirty="0" smtClean="0"/>
              <a:t>Česká </a:t>
            </a:r>
            <a:r>
              <a:rPr lang="cs-CZ" dirty="0"/>
              <a:t>republika poskytuje humanitární pomoc do zahraničí podle naléhavosti situace a potřeb postiženého státu, podle možností ekonomiky, disponibilních zdrojů státního rozpočtu, v souladu se zásadami a rezolucemi mezinárodního společenství a s vlastními prioritami a zájmy. </a:t>
            </a:r>
            <a:endParaRPr lang="cs-CZ" dirty="0" smtClean="0"/>
          </a:p>
          <a:p>
            <a:pPr marL="0" indent="0">
              <a:buNone/>
            </a:pPr>
            <a:endParaRPr lang="cs-CZ" dirty="0"/>
          </a:p>
        </p:txBody>
      </p:sp>
      <p:sp>
        <p:nvSpPr>
          <p:cNvPr id="2" name="Nadpis 1"/>
          <p:cNvSpPr>
            <a:spLocks noGrp="1"/>
          </p:cNvSpPr>
          <p:nvPr>
            <p:ph type="title"/>
          </p:nvPr>
        </p:nvSpPr>
        <p:spPr/>
        <p:txBody>
          <a:bodyPr>
            <a:normAutofit/>
          </a:bodyPr>
          <a:lstStyle/>
          <a:p>
            <a:r>
              <a:rPr lang="cs-CZ" sz="3200" b="1" i="1" dirty="0" smtClean="0">
                <a:solidFill>
                  <a:schemeClr val="accent1">
                    <a:lumMod val="50000"/>
                  </a:schemeClr>
                </a:solidFill>
              </a:rPr>
              <a:t>Humanitární pomoc – solidarita s postiženými zeměmi a oblastmi</a:t>
            </a:r>
            <a:endParaRPr lang="cs-CZ" sz="3200" b="1" i="1" dirty="0">
              <a:solidFill>
                <a:schemeClr val="accent1">
                  <a:lumMod val="50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204864"/>
            <a:ext cx="28670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60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fontScale="62500" lnSpcReduction="20000"/>
          </a:bodyPr>
          <a:lstStyle/>
          <a:p>
            <a:pPr algn="just"/>
            <a:r>
              <a:rPr lang="cs-CZ" b="1" dirty="0"/>
              <a:t>Irák:</a:t>
            </a:r>
            <a:r>
              <a:rPr lang="cs-CZ" dirty="0"/>
              <a:t> v rámci pomoci uprchlíkům ze Sýrie v sousedních zemích byl částkou 3 mil. Kč podpořen projekt </a:t>
            </a:r>
            <a:r>
              <a:rPr lang="cs-CZ" b="1" dirty="0">
                <a:solidFill>
                  <a:schemeClr val="accent6">
                    <a:lumMod val="75000"/>
                  </a:schemeClr>
                </a:solidFill>
              </a:rPr>
              <a:t>Mezinárodní organizace pro migraci (IOM) v Iráku, který se zaměřuje jak na provoz největšího uprchlického tábora </a:t>
            </a:r>
            <a:r>
              <a:rPr lang="cs-CZ" b="1" dirty="0" err="1">
                <a:solidFill>
                  <a:schemeClr val="accent6">
                    <a:lumMod val="75000"/>
                  </a:schemeClr>
                </a:solidFill>
              </a:rPr>
              <a:t>Domiz</a:t>
            </a:r>
            <a:r>
              <a:rPr lang="cs-CZ" b="1" dirty="0">
                <a:solidFill>
                  <a:schemeClr val="accent6">
                    <a:lumMod val="75000"/>
                  </a:schemeClr>
                </a:solidFill>
              </a:rPr>
              <a:t>, tak na podporu udržitelných zdrojů obživy pro irácké navrátilce ze Sýrie i nově příchozí uprchlíky v místních komunitách</a:t>
            </a:r>
            <a:r>
              <a:rPr lang="cs-CZ" dirty="0">
                <a:solidFill>
                  <a:schemeClr val="accent6">
                    <a:lumMod val="75000"/>
                  </a:schemeClr>
                </a:solidFill>
              </a:rPr>
              <a:t>.</a:t>
            </a:r>
          </a:p>
          <a:p>
            <a:pPr algn="just"/>
            <a:r>
              <a:rPr lang="cs-CZ" b="1" dirty="0"/>
              <a:t>Írán:</a:t>
            </a:r>
            <a:r>
              <a:rPr lang="cs-CZ" dirty="0"/>
              <a:t> na základě výzvy Úřadu Vysokého komisaře OSN pro uprchlíky (UNHCR) a v návaznosti na předchozí podporu z let 2010-11 </a:t>
            </a:r>
            <a:r>
              <a:rPr lang="cs-CZ" b="1" dirty="0">
                <a:solidFill>
                  <a:schemeClr val="accent6">
                    <a:lumMod val="75000"/>
                  </a:schemeClr>
                </a:solidFill>
              </a:rPr>
              <a:t>poskytla ČR </a:t>
            </a:r>
            <a:r>
              <a:rPr lang="cs-CZ" dirty="0"/>
              <a:t>2 mil. Kč na zajištění </a:t>
            </a:r>
            <a:r>
              <a:rPr lang="cs-CZ" b="1" dirty="0">
                <a:solidFill>
                  <a:schemeClr val="accent1">
                    <a:lumMod val="75000"/>
                  </a:schemeClr>
                </a:solidFill>
              </a:rPr>
              <a:t>zdravotní péče pro afghánské uprchlíky v Íránu</a:t>
            </a:r>
            <a:r>
              <a:rPr lang="cs-CZ" dirty="0"/>
              <a:t>, kde nadále zůstává 1,4 mil. registrovaných a odhadem téměř milion neregistrovaných uprchlíků z Afghánistánu.</a:t>
            </a:r>
          </a:p>
          <a:p>
            <a:pPr algn="just"/>
            <a:r>
              <a:rPr lang="cs-CZ" b="1" dirty="0"/>
              <a:t>Jemen:</a:t>
            </a:r>
            <a:r>
              <a:rPr lang="cs-CZ" dirty="0"/>
              <a:t> </a:t>
            </a:r>
            <a:r>
              <a:rPr lang="cs-CZ" dirty="0" smtClean="0"/>
              <a:t>částkou </a:t>
            </a:r>
            <a:r>
              <a:rPr lang="cs-CZ" dirty="0"/>
              <a:t>4 mil. Kč podpořeno pokračování projektu </a:t>
            </a:r>
            <a:r>
              <a:rPr lang="cs-CZ" b="1" dirty="0">
                <a:solidFill>
                  <a:schemeClr val="accent6">
                    <a:lumMod val="75000"/>
                  </a:schemeClr>
                </a:solidFill>
              </a:rPr>
              <a:t>Světového potravinového programu </a:t>
            </a:r>
            <a:r>
              <a:rPr lang="cs-CZ" dirty="0"/>
              <a:t>(WFP), který dívkám ze zranitelných rodin zajišťuje </a:t>
            </a:r>
            <a:r>
              <a:rPr lang="cs-CZ" b="1" dirty="0">
                <a:solidFill>
                  <a:schemeClr val="accent1">
                    <a:lumMod val="75000"/>
                  </a:schemeClr>
                </a:solidFill>
              </a:rPr>
              <a:t>náležitou výživu </a:t>
            </a:r>
            <a:r>
              <a:rPr lang="cs-CZ" dirty="0"/>
              <a:t>a zároveň </a:t>
            </a:r>
            <a:r>
              <a:rPr lang="cs-CZ" b="1" dirty="0">
                <a:solidFill>
                  <a:schemeClr val="accent1">
                    <a:lumMod val="75000"/>
                  </a:schemeClr>
                </a:solidFill>
              </a:rPr>
              <a:t>i zapojení do vzdělávacího procesu</a:t>
            </a:r>
            <a:r>
              <a:rPr lang="cs-CZ" dirty="0"/>
              <a:t>.</a:t>
            </a:r>
          </a:p>
          <a:p>
            <a:pPr algn="just"/>
            <a:r>
              <a:rPr lang="cs-CZ" b="1" dirty="0"/>
              <a:t>Jižní Súdán:</a:t>
            </a:r>
            <a:r>
              <a:rPr lang="cs-CZ" dirty="0"/>
              <a:t> </a:t>
            </a:r>
            <a:r>
              <a:rPr lang="cs-CZ" dirty="0" smtClean="0"/>
              <a:t>byly </a:t>
            </a:r>
            <a:r>
              <a:rPr lang="cs-CZ" dirty="0"/>
              <a:t>podpořeny dva projekty, každý částkou 2 mil. Kč</a:t>
            </a:r>
            <a:r>
              <a:rPr lang="cs-CZ" b="1" dirty="0"/>
              <a:t>. </a:t>
            </a:r>
            <a:r>
              <a:rPr lang="cs-CZ" b="1" dirty="0">
                <a:solidFill>
                  <a:schemeClr val="accent6">
                    <a:lumMod val="75000"/>
                  </a:schemeClr>
                </a:solidFill>
              </a:rPr>
              <a:t>Organizace Magna Děti v tísni </a:t>
            </a:r>
            <a:r>
              <a:rPr lang="cs-CZ" dirty="0"/>
              <a:t>pokračovala v zajišťování </a:t>
            </a:r>
            <a:r>
              <a:rPr lang="cs-CZ" b="1" dirty="0">
                <a:solidFill>
                  <a:schemeClr val="accent1">
                    <a:lumMod val="75000"/>
                  </a:schemeClr>
                </a:solidFill>
              </a:rPr>
              <a:t>základní zdravotní a nutriční péče</a:t>
            </a:r>
            <a:r>
              <a:rPr lang="cs-CZ" b="1" dirty="0"/>
              <a:t> </a:t>
            </a:r>
            <a:r>
              <a:rPr lang="cs-CZ" dirty="0"/>
              <a:t>pro matky, děti a další ohrožené skupiny obyvatelstva kraje </a:t>
            </a:r>
            <a:r>
              <a:rPr lang="cs-CZ" dirty="0" err="1"/>
              <a:t>Terekeka</a:t>
            </a:r>
            <a:r>
              <a:rPr lang="cs-CZ" dirty="0"/>
              <a:t>. </a:t>
            </a:r>
            <a:r>
              <a:rPr lang="cs-CZ" b="1" dirty="0">
                <a:solidFill>
                  <a:schemeClr val="accent6">
                    <a:lumMod val="75000"/>
                  </a:schemeClr>
                </a:solidFill>
              </a:rPr>
              <a:t>Člověk v tísni v nově </a:t>
            </a:r>
            <a:r>
              <a:rPr lang="cs-CZ" b="1" dirty="0"/>
              <a:t>podpořeném </a:t>
            </a:r>
            <a:r>
              <a:rPr lang="cs-CZ" dirty="0"/>
              <a:t>projektu zajistil </a:t>
            </a:r>
            <a:r>
              <a:rPr lang="cs-CZ" b="1" dirty="0">
                <a:solidFill>
                  <a:schemeClr val="accent1">
                    <a:lumMod val="75000"/>
                  </a:schemeClr>
                </a:solidFill>
              </a:rPr>
              <a:t>integraci </a:t>
            </a:r>
            <a:r>
              <a:rPr lang="cs-CZ" dirty="0"/>
              <a:t>navrátilců ze Súdánu do místních zemědělských komunit v Jižním Súdánu, včetně </a:t>
            </a:r>
            <a:r>
              <a:rPr lang="cs-CZ" b="1" dirty="0">
                <a:solidFill>
                  <a:schemeClr val="accent1">
                    <a:lumMod val="75000"/>
                  </a:schemeClr>
                </a:solidFill>
              </a:rPr>
              <a:t>základní zdravotní péče</a:t>
            </a:r>
            <a:r>
              <a:rPr lang="cs-CZ" dirty="0"/>
              <a:t>.   </a:t>
            </a:r>
          </a:p>
          <a:p>
            <a:pPr algn="just"/>
            <a:r>
              <a:rPr lang="cs-CZ" b="1" dirty="0"/>
              <a:t>Jordánsko:</a:t>
            </a:r>
            <a:r>
              <a:rPr lang="cs-CZ" dirty="0"/>
              <a:t> </a:t>
            </a:r>
            <a:r>
              <a:rPr lang="cs-CZ" dirty="0" smtClean="0"/>
              <a:t>na </a:t>
            </a:r>
            <a:r>
              <a:rPr lang="cs-CZ" dirty="0"/>
              <a:t>pomoc uprchlíkům ze Sýrie byl podpořen </a:t>
            </a:r>
            <a:r>
              <a:rPr lang="cs-CZ" dirty="0">
                <a:solidFill>
                  <a:schemeClr val="accent6">
                    <a:lumMod val="75000"/>
                  </a:schemeClr>
                </a:solidFill>
              </a:rPr>
              <a:t>projekt </a:t>
            </a:r>
            <a:r>
              <a:rPr lang="cs-CZ" b="1" dirty="0">
                <a:solidFill>
                  <a:schemeClr val="accent6">
                    <a:lumMod val="75000"/>
                  </a:schemeClr>
                </a:solidFill>
              </a:rPr>
              <a:t>Humanitárního a rozvojového střediska Diakonie ČCE </a:t>
            </a:r>
            <a:r>
              <a:rPr lang="cs-CZ" dirty="0">
                <a:solidFill>
                  <a:schemeClr val="accent6">
                    <a:lumMod val="75000"/>
                  </a:schemeClr>
                </a:solidFill>
              </a:rPr>
              <a:t>zaměřený </a:t>
            </a:r>
            <a:r>
              <a:rPr lang="cs-CZ" dirty="0"/>
              <a:t>na zajištění </a:t>
            </a:r>
            <a:r>
              <a:rPr lang="cs-CZ" b="1" dirty="0" smtClean="0">
                <a:solidFill>
                  <a:schemeClr val="accent1">
                    <a:lumMod val="75000"/>
                  </a:schemeClr>
                </a:solidFill>
              </a:rPr>
              <a:t>oděvů a obuvi </a:t>
            </a:r>
            <a:r>
              <a:rPr lang="cs-CZ" dirty="0" smtClean="0"/>
              <a:t>pro </a:t>
            </a:r>
            <a:r>
              <a:rPr lang="cs-CZ" dirty="0"/>
              <a:t>děti v uprchlickém táboře </a:t>
            </a:r>
            <a:r>
              <a:rPr lang="cs-CZ" dirty="0" err="1"/>
              <a:t>Zátárí</a:t>
            </a:r>
            <a:r>
              <a:rPr lang="cs-CZ" dirty="0"/>
              <a:t>. </a:t>
            </a:r>
            <a:r>
              <a:rPr lang="cs-CZ" dirty="0" smtClean="0"/>
              <a:t>– </a:t>
            </a:r>
            <a:r>
              <a:rPr lang="cs-CZ" dirty="0"/>
              <a:t>také tato dotace byla navýšena z 3 mil. Kč na 4,99 mil. Kč.</a:t>
            </a:r>
          </a:p>
          <a:p>
            <a:pPr algn="just"/>
            <a:r>
              <a:rPr lang="cs-CZ" b="1" dirty="0" smtClean="0"/>
              <a:t>Konžská </a:t>
            </a:r>
            <a:r>
              <a:rPr lang="cs-CZ" b="1" dirty="0"/>
              <a:t>demokratická republika (KDR):</a:t>
            </a:r>
            <a:r>
              <a:rPr lang="cs-CZ" dirty="0"/>
              <a:t> v rámci dotačního výběrového řízení na pomoc zemím s komplexní humanitární krizí byl dotací ve výši 1,9 mil. Kč podpořen </a:t>
            </a:r>
            <a:r>
              <a:rPr lang="cs-CZ" dirty="0">
                <a:solidFill>
                  <a:schemeClr val="accent6">
                    <a:lumMod val="75000"/>
                  </a:schemeClr>
                </a:solidFill>
              </a:rPr>
              <a:t>projekt </a:t>
            </a:r>
            <a:r>
              <a:rPr lang="cs-CZ" b="1" dirty="0">
                <a:solidFill>
                  <a:schemeClr val="accent6">
                    <a:lumMod val="75000"/>
                  </a:schemeClr>
                </a:solidFill>
              </a:rPr>
              <a:t>Lékařů bez hranic </a:t>
            </a:r>
            <a:r>
              <a:rPr lang="cs-CZ" dirty="0"/>
              <a:t>spočívající v poskytování </a:t>
            </a:r>
            <a:r>
              <a:rPr lang="cs-CZ" b="1" dirty="0">
                <a:solidFill>
                  <a:schemeClr val="accent1">
                    <a:lumMod val="75000"/>
                  </a:schemeClr>
                </a:solidFill>
              </a:rPr>
              <a:t>komplexní zdravotní a psychosociální péče obětem sexuálního násil</a:t>
            </a:r>
            <a:r>
              <a:rPr lang="cs-CZ" dirty="0">
                <a:solidFill>
                  <a:schemeClr val="accent1">
                    <a:lumMod val="75000"/>
                  </a:schemeClr>
                </a:solidFill>
              </a:rPr>
              <a:t>í </a:t>
            </a:r>
            <a:r>
              <a:rPr lang="cs-CZ" dirty="0"/>
              <a:t>v oblasti </a:t>
            </a:r>
            <a:r>
              <a:rPr lang="cs-CZ" dirty="0" err="1"/>
              <a:t>Ituri</a:t>
            </a:r>
            <a:r>
              <a:rPr lang="cs-CZ" dirty="0"/>
              <a:t> na východě KDR.</a:t>
            </a:r>
          </a:p>
          <a:p>
            <a:pPr algn="just"/>
            <a:r>
              <a:rPr lang="cs-CZ" b="1" dirty="0"/>
              <a:t>Libanon:</a:t>
            </a:r>
            <a:r>
              <a:rPr lang="cs-CZ" dirty="0"/>
              <a:t> vzhledem k trvalému přílivu uprchlíků ze Sýrie do Libanonu a zároveň zahlceným kapacitám místních humanitárních organizací byl na návrh </a:t>
            </a:r>
            <a:r>
              <a:rPr lang="cs-CZ" b="1" dirty="0">
                <a:solidFill>
                  <a:schemeClr val="accent6">
                    <a:lumMod val="75000"/>
                  </a:schemeClr>
                </a:solidFill>
              </a:rPr>
              <a:t>zastupitelského úřadu ČR v Bejrútu </a:t>
            </a:r>
            <a:r>
              <a:rPr lang="cs-CZ" dirty="0"/>
              <a:t>identifikován a jeho prostřednictvím také realizován projekt, který zajistil </a:t>
            </a:r>
            <a:r>
              <a:rPr lang="cs-CZ" b="1" dirty="0">
                <a:solidFill>
                  <a:schemeClr val="accent1">
                    <a:lumMod val="75000"/>
                  </a:schemeClr>
                </a:solidFill>
              </a:rPr>
              <a:t>rozšíření kapacit a zázemí vybrané školy v obci </a:t>
            </a:r>
            <a:r>
              <a:rPr lang="cs-CZ" b="1" dirty="0" err="1">
                <a:solidFill>
                  <a:schemeClr val="accent1">
                    <a:lumMod val="75000"/>
                  </a:schemeClr>
                </a:solidFill>
              </a:rPr>
              <a:t>Bednayel</a:t>
            </a:r>
            <a:r>
              <a:rPr lang="cs-CZ" b="1" dirty="0">
                <a:solidFill>
                  <a:schemeClr val="accent1">
                    <a:lumMod val="75000"/>
                  </a:schemeClr>
                </a:solidFill>
              </a:rPr>
              <a:t> </a:t>
            </a:r>
            <a:r>
              <a:rPr lang="cs-CZ" dirty="0"/>
              <a:t>pro začlenění dětí syrských uprchlíků. Z původně schválené částky 2,75 mil. Kč bylo nakonec vyčerpáno 2,56 mil. Kč.</a:t>
            </a:r>
          </a:p>
          <a:p>
            <a:pPr algn="just"/>
            <a:r>
              <a:rPr lang="cs-CZ" b="1" dirty="0"/>
              <a:t>Malajsie</a:t>
            </a:r>
            <a:r>
              <a:rPr lang="cs-CZ" dirty="0"/>
              <a:t>: </a:t>
            </a:r>
            <a:r>
              <a:rPr lang="cs-CZ" b="1" dirty="0">
                <a:solidFill>
                  <a:schemeClr val="accent6">
                    <a:lumMod val="75000"/>
                  </a:schemeClr>
                </a:solidFill>
              </a:rPr>
              <a:t>ČR tradičně podporuje </a:t>
            </a:r>
            <a:r>
              <a:rPr lang="cs-CZ" dirty="0"/>
              <a:t>barmské uprchlíky v Malajsii (2007-9 mobilní klinika, 2010-12 terénní vzdělávání dětí). V roce 2013 byl částkou 3 mil. Kč podpořen </a:t>
            </a:r>
            <a:r>
              <a:rPr lang="cs-CZ" b="1" dirty="0">
                <a:solidFill>
                  <a:schemeClr val="accent6">
                    <a:lumMod val="75000"/>
                  </a:schemeClr>
                </a:solidFill>
              </a:rPr>
              <a:t>projekt Mezinárodní organizace pro migraci </a:t>
            </a:r>
            <a:r>
              <a:rPr lang="cs-CZ" dirty="0"/>
              <a:t>zaměřený na nově příchozí uprchlíky z etnika </a:t>
            </a:r>
            <a:r>
              <a:rPr lang="cs-CZ" dirty="0" err="1"/>
              <a:t>Rohingya</a:t>
            </a:r>
            <a:r>
              <a:rPr lang="cs-CZ" dirty="0"/>
              <a:t>, kteří z Barmy prchají z důvodu mezietnického násilí. Projekt zajišťuje </a:t>
            </a:r>
            <a:r>
              <a:rPr lang="cs-CZ" b="1" dirty="0">
                <a:solidFill>
                  <a:schemeClr val="accent1">
                    <a:lumMod val="75000"/>
                  </a:schemeClr>
                </a:solidFill>
              </a:rPr>
              <a:t>základní zdravotní péči a podporu při hledání přístřeší a zdrojů obživy pro několik tisíc lidí.</a:t>
            </a:r>
          </a:p>
          <a:p>
            <a:endParaRPr lang="cs-CZ" dirty="0"/>
          </a:p>
        </p:txBody>
      </p:sp>
      <p:sp>
        <p:nvSpPr>
          <p:cNvPr id="2" name="Nadpis 1"/>
          <p:cNvSpPr>
            <a:spLocks noGrp="1"/>
          </p:cNvSpPr>
          <p:nvPr>
            <p:ph type="title"/>
          </p:nvPr>
        </p:nvSpPr>
        <p:spPr/>
        <p:txBody>
          <a:bodyPr>
            <a:normAutofit/>
          </a:bodyPr>
          <a:lstStyle/>
          <a:p>
            <a:r>
              <a:rPr lang="cs-CZ" sz="2800" b="1" i="1" dirty="0">
                <a:solidFill>
                  <a:schemeClr val="accent1">
                    <a:lumMod val="75000"/>
                  </a:schemeClr>
                </a:solidFill>
              </a:rPr>
              <a:t>Geografický přehled humanitární pomoci ČR realizované v roce 2013</a:t>
            </a:r>
            <a:endParaRPr lang="cs-CZ" sz="2800" i="1" dirty="0">
              <a:solidFill>
                <a:schemeClr val="accent1">
                  <a:lumMod val="75000"/>
                </a:schemeClr>
              </a:solidFill>
            </a:endParaRPr>
          </a:p>
        </p:txBody>
      </p:sp>
    </p:spTree>
    <p:extLst>
      <p:ext uri="{BB962C8B-B14F-4D97-AF65-F5344CB8AC3E}">
        <p14:creationId xmlns:p14="http://schemas.microsoft.com/office/powerpoint/2010/main" val="97579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fontScale="62500" lnSpcReduction="20000"/>
          </a:bodyPr>
          <a:lstStyle/>
          <a:p>
            <a:r>
              <a:rPr lang="cs-CZ" b="1" dirty="0"/>
              <a:t>Mali:</a:t>
            </a:r>
            <a:r>
              <a:rPr lang="cs-CZ" dirty="0"/>
              <a:t> v souvislosti s vyhrocením interního konfliktu poskytla ČR na počátku roku 2013 okamžitou humanitární pomoc vnitřně vysídlenému obyvatelstvu na severu země ve výši 3 mil. Kč prostřednictvím </a:t>
            </a:r>
            <a:r>
              <a:rPr lang="cs-CZ" b="1" dirty="0">
                <a:solidFill>
                  <a:schemeClr val="accent6">
                    <a:lumMod val="75000"/>
                  </a:schemeClr>
                </a:solidFill>
              </a:rPr>
              <a:t>Mezinárodního výboru Červeného kříže (ICRC), který jako jeden z mála humanitárních aktérů v oblasti působil i po dobu otevřených bojových akcí.</a:t>
            </a:r>
          </a:p>
          <a:p>
            <a:r>
              <a:rPr lang="cs-CZ" b="1" dirty="0"/>
              <a:t>Palestina:</a:t>
            </a:r>
            <a:r>
              <a:rPr lang="cs-CZ" dirty="0"/>
              <a:t> v rámci každoroční podpory humanitárních projektů na palestinských územích byl na </a:t>
            </a:r>
            <a:r>
              <a:rPr lang="cs-CZ" b="1" dirty="0">
                <a:solidFill>
                  <a:schemeClr val="accent6">
                    <a:lumMod val="75000"/>
                  </a:schemeClr>
                </a:solidFill>
              </a:rPr>
              <a:t>žádost Agentury OSN pro pomoc uprchlíkům na Blízkém východě (UNRWA) v</a:t>
            </a:r>
            <a:r>
              <a:rPr lang="cs-CZ" dirty="0"/>
              <a:t> roce 2013 částkou 2,5 mil. Kč podpořen </a:t>
            </a:r>
            <a:r>
              <a:rPr lang="cs-CZ" b="1" dirty="0">
                <a:solidFill>
                  <a:schemeClr val="accent1">
                    <a:lumMod val="75000"/>
                  </a:schemeClr>
                </a:solidFill>
              </a:rPr>
              <a:t>program potravinové pomoci </a:t>
            </a:r>
            <a:r>
              <a:rPr lang="cs-CZ" dirty="0"/>
              <a:t>zranitelným uprchlíkům na palestinských územích, zejména v Gaze. Dále ČR podpořila též péči UNRWA o palestinské uprchlíky prchající ze Sýrie převážně do Libanonu (1,5 mil. Kč v rámci příspěvku na regionální výzvu OSN pro Sýrii</a:t>
            </a:r>
            <a:r>
              <a:rPr lang="cs-CZ" dirty="0" smtClean="0"/>
              <a:t>).</a:t>
            </a:r>
            <a:endParaRPr lang="cs-CZ" dirty="0"/>
          </a:p>
          <a:p>
            <a:r>
              <a:rPr lang="cs-CZ" b="1" dirty="0"/>
              <a:t>Somálsko:</a:t>
            </a:r>
            <a:r>
              <a:rPr lang="cs-CZ" dirty="0"/>
              <a:t> v této zemi v roce 2013 přetrvávaly zásadní dopady chronické podvýživy v důsledku sucha a hladomoru z předchozích let. ČR proto uvolnila 2 mil. Kč na podporu </a:t>
            </a:r>
            <a:r>
              <a:rPr lang="cs-CZ" b="1" dirty="0">
                <a:solidFill>
                  <a:schemeClr val="accent6">
                    <a:lumMod val="75000"/>
                  </a:schemeClr>
                </a:solidFill>
              </a:rPr>
              <a:t>programu Dětského fondu OSN (UNICEF</a:t>
            </a:r>
            <a:r>
              <a:rPr lang="cs-CZ" b="1" dirty="0">
                <a:solidFill>
                  <a:schemeClr val="accent1">
                    <a:lumMod val="75000"/>
                  </a:schemeClr>
                </a:solidFill>
              </a:rPr>
              <a:t>) zaměřeného na výživu, zdraví, vzdělávání a ochranu dětí.</a:t>
            </a:r>
          </a:p>
          <a:p>
            <a:r>
              <a:rPr lang="cs-CZ" b="1" dirty="0"/>
              <a:t>Středoafrická republika (SAR):</a:t>
            </a:r>
            <a:r>
              <a:rPr lang="cs-CZ" dirty="0"/>
              <a:t> na podzim 2013 zareagovala ČR na zhoršující se humanitární situaci v důsledku vnitřního konfliktu a celkového selhání infrastruktury v zemi. Částkou 2 mil. Kč byl podpořen projekt </a:t>
            </a:r>
            <a:r>
              <a:rPr lang="cs-CZ" b="1" dirty="0">
                <a:solidFill>
                  <a:schemeClr val="accent6">
                    <a:lumMod val="75000"/>
                  </a:schemeClr>
                </a:solidFill>
              </a:rPr>
              <a:t>Charity SAR ve prospěch </a:t>
            </a:r>
            <a:r>
              <a:rPr lang="cs-CZ" b="1" dirty="0">
                <a:solidFill>
                  <a:schemeClr val="accent1">
                    <a:lumMod val="75000"/>
                  </a:schemeClr>
                </a:solidFill>
              </a:rPr>
              <a:t>výživy, ochrany a vzdělávání vysídlených dětí.</a:t>
            </a:r>
          </a:p>
          <a:p>
            <a:r>
              <a:rPr lang="cs-CZ" b="1" dirty="0"/>
              <a:t>Sýrie:</a:t>
            </a:r>
            <a:r>
              <a:rPr lang="cs-CZ" dirty="0"/>
              <a:t> v průběhu roku 2013 poskytla ČR z humanitárního rozpočtu MZV na pomoc obyvatelstvu Sýrie i syrským uprchlíkům v okolních zemích celkem 28,75 mil. Kč. V dotačním řízení byly podpořeny tři projekty (celkem 9 mil. Kč, po navýšení 14,99 Kč): </a:t>
            </a:r>
            <a:r>
              <a:rPr lang="cs-CZ" b="1" dirty="0">
                <a:solidFill>
                  <a:schemeClr val="accent6">
                    <a:lumMod val="75000"/>
                  </a:schemeClr>
                </a:solidFill>
              </a:rPr>
              <a:t>Člověk v tísni pokračoval v pomoci na severu Sýrie </a:t>
            </a:r>
            <a:r>
              <a:rPr lang="cs-CZ" dirty="0">
                <a:solidFill>
                  <a:schemeClr val="accent6">
                    <a:lumMod val="75000"/>
                  </a:schemeClr>
                </a:solidFill>
              </a:rPr>
              <a:t>(</a:t>
            </a:r>
            <a:r>
              <a:rPr lang="cs-CZ" dirty="0"/>
              <a:t>s přeshraničním přístupem z Turecka) v oblastech </a:t>
            </a:r>
            <a:r>
              <a:rPr lang="cs-CZ" dirty="0" err="1"/>
              <a:t>Aleppa</a:t>
            </a:r>
            <a:r>
              <a:rPr lang="cs-CZ" dirty="0"/>
              <a:t> a </a:t>
            </a:r>
            <a:r>
              <a:rPr lang="cs-CZ" dirty="0" err="1"/>
              <a:t>Idlíbu</a:t>
            </a:r>
            <a:r>
              <a:rPr lang="cs-CZ" dirty="0"/>
              <a:t>, kde zajišťoval </a:t>
            </a:r>
            <a:r>
              <a:rPr lang="cs-CZ" b="1" dirty="0">
                <a:solidFill>
                  <a:schemeClr val="accent1">
                    <a:lumMod val="75000"/>
                  </a:schemeClr>
                </a:solidFill>
              </a:rPr>
              <a:t>rozvoz mouky do pekáren, odvoz odpadků, zásobování léky a provoz škol</a:t>
            </a:r>
            <a:r>
              <a:rPr lang="cs-CZ" dirty="0"/>
              <a:t>. </a:t>
            </a:r>
            <a:r>
              <a:rPr lang="cs-CZ" b="1" dirty="0">
                <a:solidFill>
                  <a:schemeClr val="accent6">
                    <a:lumMod val="75000"/>
                  </a:schemeClr>
                </a:solidFill>
              </a:rPr>
              <a:t>Charita ČR uvnitř Sýrie </a:t>
            </a:r>
            <a:r>
              <a:rPr lang="cs-CZ" dirty="0"/>
              <a:t>poskytovala </a:t>
            </a:r>
            <a:r>
              <a:rPr lang="cs-CZ" b="1" dirty="0">
                <a:solidFill>
                  <a:schemeClr val="accent1">
                    <a:lumMod val="75000"/>
                  </a:schemeClr>
                </a:solidFill>
              </a:rPr>
              <a:t>zdravotní a psychosociální péči </a:t>
            </a:r>
            <a:r>
              <a:rPr lang="cs-CZ" dirty="0"/>
              <a:t>v jižních oblastech země a v Damašku (další část projektu se věnovala syrským uprchlíkům v Jordánsku).     Třetí podpořený </a:t>
            </a:r>
            <a:r>
              <a:rPr lang="cs-CZ" dirty="0">
                <a:solidFill>
                  <a:schemeClr val="accent6">
                    <a:lumMod val="75000"/>
                  </a:schemeClr>
                </a:solidFill>
              </a:rPr>
              <a:t>dotační </a:t>
            </a:r>
            <a:r>
              <a:rPr lang="cs-CZ" b="1" dirty="0">
                <a:solidFill>
                  <a:schemeClr val="accent6">
                    <a:lumMod val="75000"/>
                  </a:schemeClr>
                </a:solidFill>
              </a:rPr>
              <a:t>projekt Diakonie ČCE </a:t>
            </a:r>
            <a:r>
              <a:rPr lang="cs-CZ" dirty="0"/>
              <a:t>se zaměřil na pomoc v uprchlickém táboře </a:t>
            </a:r>
            <a:r>
              <a:rPr lang="cs-CZ" dirty="0" err="1"/>
              <a:t>Zátárí</a:t>
            </a:r>
            <a:r>
              <a:rPr lang="cs-CZ" dirty="0"/>
              <a:t> v Jordánsku.</a:t>
            </a:r>
          </a:p>
          <a:p>
            <a:r>
              <a:rPr lang="cs-CZ" b="1" dirty="0" smtClean="0"/>
              <a:t>Zimbabwe</a:t>
            </a:r>
            <a:r>
              <a:rPr lang="cs-CZ" b="1" dirty="0"/>
              <a:t>:</a:t>
            </a:r>
            <a:r>
              <a:rPr lang="cs-CZ" dirty="0"/>
              <a:t> v návaznosti na pomoc poskytnutou v předchozích letech byl v roce 2013 částkou 3 mil. Kč podpořen projekt </a:t>
            </a:r>
            <a:r>
              <a:rPr lang="cs-CZ" b="1" dirty="0">
                <a:solidFill>
                  <a:schemeClr val="accent6">
                    <a:lumMod val="75000"/>
                  </a:schemeClr>
                </a:solidFill>
              </a:rPr>
              <a:t>organizace Lékaři bez hranic zaměřený </a:t>
            </a:r>
            <a:r>
              <a:rPr lang="cs-CZ" b="1" dirty="0">
                <a:solidFill>
                  <a:schemeClr val="accent1">
                    <a:lumMod val="75000"/>
                  </a:schemeClr>
                </a:solidFill>
              </a:rPr>
              <a:t>na zdravotní i nutriční péči a ochranu </a:t>
            </a:r>
            <a:r>
              <a:rPr lang="cs-CZ" dirty="0"/>
              <a:t>pro vysídlené obyvatelstvo v lidnatých provinciích </a:t>
            </a:r>
            <a:r>
              <a:rPr lang="cs-CZ" dirty="0" err="1"/>
              <a:t>Epworth</a:t>
            </a:r>
            <a:r>
              <a:rPr lang="cs-CZ" dirty="0"/>
              <a:t> a Harare.</a:t>
            </a:r>
          </a:p>
          <a:p>
            <a:endParaRPr lang="cs-CZ" dirty="0"/>
          </a:p>
        </p:txBody>
      </p:sp>
      <p:sp>
        <p:nvSpPr>
          <p:cNvPr id="2" name="Nadpis 1"/>
          <p:cNvSpPr>
            <a:spLocks noGrp="1"/>
          </p:cNvSpPr>
          <p:nvPr>
            <p:ph type="title"/>
          </p:nvPr>
        </p:nvSpPr>
        <p:spPr/>
        <p:txBody>
          <a:bodyPr>
            <a:normAutofit/>
          </a:bodyPr>
          <a:lstStyle/>
          <a:p>
            <a:r>
              <a:rPr lang="cs-CZ" sz="2800" b="1" i="1" dirty="0">
                <a:solidFill>
                  <a:schemeClr val="accent1">
                    <a:lumMod val="75000"/>
                  </a:schemeClr>
                </a:solidFill>
              </a:rPr>
              <a:t>Geografický přehled humanitární pomoci ČR realizované v roce 2013</a:t>
            </a:r>
            <a:endParaRPr lang="cs-CZ" sz="2800" i="1" dirty="0">
              <a:solidFill>
                <a:schemeClr val="accent1">
                  <a:lumMod val="75000"/>
                </a:schemeClr>
              </a:solidFill>
            </a:endParaRPr>
          </a:p>
        </p:txBody>
      </p:sp>
    </p:spTree>
    <p:extLst>
      <p:ext uri="{BB962C8B-B14F-4D97-AF65-F5344CB8AC3E}">
        <p14:creationId xmlns:p14="http://schemas.microsoft.com/office/powerpoint/2010/main" val="1574413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pPr marL="285750" indent="-285750" algn="just">
              <a:buFont typeface="Wingdings" panose="05000000000000000000" pitchFamily="2" charset="2"/>
              <a:buChar char="Ø"/>
            </a:pPr>
            <a:r>
              <a:rPr lang="cs-CZ" dirty="0"/>
              <a:t>Česká republika v r. 2013 přispívala k záchraně lidských životů a zmírňování utrpení civilistů zejména v konfliktních oblastech, ale i při tajfunu, suchu a dalších přírodních katastrofách, pomohla též při řešení komplexních humanitárních krizí a posilování odolnosti vůči nim. </a:t>
            </a:r>
            <a:endParaRPr lang="cs-CZ" dirty="0" smtClean="0"/>
          </a:p>
          <a:p>
            <a:pPr marL="285750" indent="-285750" algn="just">
              <a:buFont typeface="Wingdings" panose="05000000000000000000" pitchFamily="2" charset="2"/>
              <a:buChar char="Ø"/>
            </a:pPr>
            <a:r>
              <a:rPr lang="cs-CZ" dirty="0" smtClean="0">
                <a:solidFill>
                  <a:schemeClr val="accent6">
                    <a:lumMod val="75000"/>
                  </a:schemeClr>
                </a:solidFill>
              </a:rPr>
              <a:t>Vzhledem </a:t>
            </a:r>
            <a:r>
              <a:rPr lang="cs-CZ" dirty="0">
                <a:solidFill>
                  <a:schemeClr val="accent6">
                    <a:lumMod val="75000"/>
                  </a:schemeClr>
                </a:solidFill>
              </a:rPr>
              <a:t>k množství humanitárních potřeb bylo navrženo využití celého rozpočtu určeného na humanitární pomoc České republiky v zahraničí ve výši 73 mil. Kč; skutečné čerpání činilo 72 999 949,44 Kč, tj. 99,99 % vyčleněných prostředků. </a:t>
            </a:r>
            <a:endParaRPr lang="cs-CZ" dirty="0" smtClean="0">
              <a:solidFill>
                <a:schemeClr val="accent6">
                  <a:lumMod val="75000"/>
                </a:schemeClr>
              </a:solidFill>
            </a:endParaRPr>
          </a:p>
          <a:p>
            <a:pPr marL="285750" indent="-285750" algn="just">
              <a:buFont typeface="Wingdings" panose="05000000000000000000" pitchFamily="2" charset="2"/>
              <a:buChar char="Ø"/>
            </a:pPr>
            <a:r>
              <a:rPr lang="cs-CZ" dirty="0" smtClean="0"/>
              <a:t>Při </a:t>
            </a:r>
            <a:r>
              <a:rPr lang="cs-CZ" dirty="0"/>
              <a:t>započítání dodatečných účelově vázaných prostředků na MEDEVAC v Jordánsku ve výši 150 tisíc Kč, které byly do rozpočtu MZV převedeny v závěru roku, celkový rozpočet činil 73,15 mil. Kč, čerpání k 31. 12. 2013 pak 73 014 217,70 Kč, tj. 99,8 %.</a:t>
            </a:r>
          </a:p>
        </p:txBody>
      </p:sp>
      <p:sp>
        <p:nvSpPr>
          <p:cNvPr id="2" name="Nadpis 1"/>
          <p:cNvSpPr>
            <a:spLocks noGrp="1"/>
          </p:cNvSpPr>
          <p:nvPr>
            <p:ph type="title"/>
          </p:nvPr>
        </p:nvSpPr>
        <p:spPr/>
        <p:txBody>
          <a:bodyPr>
            <a:normAutofit fontScale="90000"/>
          </a:bodyPr>
          <a:lstStyle/>
          <a:p>
            <a:r>
              <a:rPr lang="cs-CZ" b="1" dirty="0"/>
              <a:t>Humanitární pomoc ČR poskytnutá do zahraničí v roce </a:t>
            </a:r>
            <a:r>
              <a:rPr lang="cs-CZ" b="1" dirty="0" smtClean="0"/>
              <a:t>2013 - shrnutí</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530" y="5013176"/>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82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pPr algn="just"/>
            <a:r>
              <a:rPr lang="cs-CZ" dirty="0"/>
              <a:t>Poskytování humanitární pomoci ČR se řídí </a:t>
            </a:r>
            <a:r>
              <a:rPr lang="cs-CZ" b="1" dirty="0">
                <a:solidFill>
                  <a:schemeClr val="accent6">
                    <a:lumMod val="75000"/>
                  </a:schemeClr>
                </a:solidFill>
              </a:rPr>
              <a:t>zákonem o zahraniční rozvojové spolupráci a humanitární pomoci poskytované do zahraničí</a:t>
            </a:r>
            <a:r>
              <a:rPr lang="cs-CZ" dirty="0">
                <a:solidFill>
                  <a:schemeClr val="accent6">
                    <a:lumMod val="75000"/>
                  </a:schemeClr>
                </a:solidFill>
              </a:rPr>
              <a:t> </a:t>
            </a:r>
            <a:r>
              <a:rPr lang="cs-CZ" dirty="0"/>
              <a:t>z roku </a:t>
            </a:r>
            <a:r>
              <a:rPr lang="cs-CZ" dirty="0" smtClean="0"/>
              <a:t>2010</a:t>
            </a:r>
          </a:p>
          <a:p>
            <a:pPr algn="just"/>
            <a:r>
              <a:rPr lang="cs-CZ" dirty="0"/>
              <a:t>Poskytování HP se globálně řídí základními mezinárodními humanitárními principy </a:t>
            </a:r>
            <a:r>
              <a:rPr lang="cs-CZ" b="1" dirty="0" smtClean="0"/>
              <a:t>lidskosti, nestrannosti a </a:t>
            </a:r>
            <a:r>
              <a:rPr lang="cs-CZ" b="1" dirty="0"/>
              <a:t>nezávislosti</a:t>
            </a:r>
            <a:r>
              <a:rPr lang="cs-CZ" dirty="0"/>
              <a:t> </a:t>
            </a:r>
            <a:r>
              <a:rPr lang="cs-CZ" dirty="0" smtClean="0"/>
              <a:t>prostřednictvím </a:t>
            </a:r>
            <a:r>
              <a:rPr lang="cs-CZ" dirty="0"/>
              <a:t>potvrzení zásad </a:t>
            </a:r>
            <a:r>
              <a:rPr lang="cs-CZ" b="1" dirty="0"/>
              <a:t>Dobrého humanitárního </a:t>
            </a:r>
            <a:r>
              <a:rPr lang="cs-CZ" b="1" dirty="0" smtClean="0"/>
              <a:t>dárcovství</a:t>
            </a:r>
          </a:p>
          <a:p>
            <a:pPr algn="just"/>
            <a:r>
              <a:rPr lang="cs-CZ" dirty="0">
                <a:solidFill>
                  <a:schemeClr val="accent6">
                    <a:lumMod val="75000"/>
                  </a:schemeClr>
                </a:solidFill>
              </a:rPr>
              <a:t>ČR uznává a podporuje zásadní roli OSN </a:t>
            </a:r>
            <a:r>
              <a:rPr lang="cs-CZ" dirty="0"/>
              <a:t>v oblasti koordinace humanitární akce a obhajoby dostupnosti humanitární pomoci i ochrany humanitárních pracovníků (</a:t>
            </a:r>
            <a:r>
              <a:rPr lang="cs-CZ" b="1" dirty="0"/>
              <a:t>Úřad pro koordinaci humanitárních záležitostí</a:t>
            </a:r>
            <a:r>
              <a:rPr lang="cs-CZ" dirty="0"/>
              <a:t> </a:t>
            </a:r>
            <a:r>
              <a:rPr lang="cs-CZ" b="1" dirty="0"/>
              <a:t>UNOCHA,</a:t>
            </a:r>
            <a:r>
              <a:rPr lang="cs-CZ" dirty="0"/>
              <a:t> </a:t>
            </a:r>
            <a:r>
              <a:rPr lang="cs-CZ" dirty="0" err="1"/>
              <a:t>clusterový</a:t>
            </a:r>
            <a:r>
              <a:rPr lang="cs-CZ" dirty="0"/>
              <a:t> systém) i významný podíl agencií a programů OSN na realizaci HP a vyhodnocování humanitárních potřeb.</a:t>
            </a:r>
          </a:p>
        </p:txBody>
      </p:sp>
      <p:sp>
        <p:nvSpPr>
          <p:cNvPr id="2" name="Nadpis 1"/>
          <p:cNvSpPr>
            <a:spLocks noGrp="1"/>
          </p:cNvSpPr>
          <p:nvPr>
            <p:ph type="title"/>
          </p:nvPr>
        </p:nvSpPr>
        <p:spPr/>
        <p:txBody>
          <a:bodyPr>
            <a:normAutofit/>
          </a:bodyPr>
          <a:lstStyle/>
          <a:p>
            <a:r>
              <a:rPr lang="pl-PL" sz="2800" b="1" i="1" dirty="0">
                <a:solidFill>
                  <a:schemeClr val="accent1">
                    <a:lumMod val="75000"/>
                  </a:schemeClr>
                </a:solidFill>
              </a:rPr>
              <a:t>Operační strategie humanitární pomoci ČR na rok </a:t>
            </a:r>
            <a:r>
              <a:rPr lang="pl-PL" sz="2800" b="1" i="1" dirty="0" smtClean="0">
                <a:solidFill>
                  <a:schemeClr val="accent1">
                    <a:lumMod val="75000"/>
                  </a:schemeClr>
                </a:solidFill>
              </a:rPr>
              <a:t>2014 – stručný výtah</a:t>
            </a:r>
            <a:endParaRPr lang="cs-CZ" sz="2800" i="1" dirty="0">
              <a:solidFill>
                <a:schemeClr val="accent1">
                  <a:lumMod val="7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581128"/>
            <a:ext cx="401382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72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endParaRPr lang="cs-CZ" dirty="0" smtClean="0"/>
          </a:p>
          <a:p>
            <a:r>
              <a:rPr lang="cs-CZ" dirty="0" smtClean="0"/>
              <a:t>Jako </a:t>
            </a:r>
            <a:r>
              <a:rPr lang="cs-CZ" dirty="0"/>
              <a:t>člen EU se ČR podílí také na aktivním působení </a:t>
            </a:r>
            <a:r>
              <a:rPr lang="cs-CZ" b="1" dirty="0">
                <a:solidFill>
                  <a:schemeClr val="accent6">
                    <a:lumMod val="75000"/>
                  </a:schemeClr>
                </a:solidFill>
              </a:rPr>
              <a:t>Evropské unie</a:t>
            </a:r>
            <a:r>
              <a:rPr lang="cs-CZ" dirty="0">
                <a:solidFill>
                  <a:schemeClr val="accent6">
                    <a:lumMod val="75000"/>
                  </a:schemeClr>
                </a:solidFill>
              </a:rPr>
              <a:t> </a:t>
            </a:r>
            <a:r>
              <a:rPr lang="cs-CZ" dirty="0"/>
              <a:t>v globální oblasti HP prostřednictvím naplňování </a:t>
            </a:r>
            <a:r>
              <a:rPr lang="cs-CZ" b="1" dirty="0">
                <a:solidFill>
                  <a:schemeClr val="accent6">
                    <a:lumMod val="75000"/>
                  </a:schemeClr>
                </a:solidFill>
              </a:rPr>
              <a:t>Evropského konsensu o humanitární pomoci</a:t>
            </a:r>
            <a:r>
              <a:rPr lang="cs-CZ" dirty="0">
                <a:solidFill>
                  <a:schemeClr val="accent6">
                    <a:lumMod val="75000"/>
                  </a:schemeClr>
                </a:solidFill>
              </a:rPr>
              <a:t>. </a:t>
            </a:r>
            <a:r>
              <a:rPr lang="cs-CZ" dirty="0"/>
              <a:t>Těžiště vzájemné spolupráce a koordinace spočívá v prosazování a praktické realizaci zásad dobrého dárcovství, včetně důrazu na kvalitní vyhodnocování potřeb, na koordinované poskytování pomoci a rovnoměrné financování humanitárních krizí</a:t>
            </a:r>
            <a:r>
              <a:rPr lang="cs-CZ" dirty="0" smtClean="0"/>
              <a:t>.</a:t>
            </a:r>
          </a:p>
          <a:p>
            <a:endParaRPr lang="cs-CZ" dirty="0"/>
          </a:p>
          <a:p>
            <a:r>
              <a:rPr lang="cs-CZ" dirty="0" smtClean="0"/>
              <a:t>Jak </a:t>
            </a:r>
            <a:r>
              <a:rPr lang="cs-CZ" dirty="0"/>
              <a:t>vyplývá z výše uvedené definice, humanitární pomocí se rozumí jak </a:t>
            </a:r>
            <a:r>
              <a:rPr lang="cs-CZ" b="1" dirty="0">
                <a:solidFill>
                  <a:schemeClr val="accent6">
                    <a:lumMod val="75000"/>
                  </a:schemeClr>
                </a:solidFill>
              </a:rPr>
              <a:t>okamžitá reakce na ad hoc katastrofu</a:t>
            </a:r>
            <a:r>
              <a:rPr lang="cs-CZ" dirty="0">
                <a:solidFill>
                  <a:schemeClr val="accent6">
                    <a:lumMod val="75000"/>
                  </a:schemeClr>
                </a:solidFill>
              </a:rPr>
              <a:t>, tak </a:t>
            </a:r>
            <a:r>
              <a:rPr lang="cs-CZ" b="1" dirty="0">
                <a:solidFill>
                  <a:schemeClr val="accent6">
                    <a:lumMod val="75000"/>
                  </a:schemeClr>
                </a:solidFill>
              </a:rPr>
              <a:t>následná pomoc při obnově</a:t>
            </a:r>
            <a:r>
              <a:rPr lang="cs-CZ" dirty="0">
                <a:solidFill>
                  <a:schemeClr val="accent6">
                    <a:lumMod val="75000"/>
                  </a:schemeClr>
                </a:solidFill>
              </a:rPr>
              <a:t> </a:t>
            </a:r>
            <a:r>
              <a:rPr lang="cs-CZ" dirty="0"/>
              <a:t>základních životních podmínek. Součástí humanitární pomoci ČR je rovněž </a:t>
            </a:r>
            <a:r>
              <a:rPr lang="cs-CZ" b="1" dirty="0">
                <a:solidFill>
                  <a:schemeClr val="accent6">
                    <a:lumMod val="75000"/>
                  </a:schemeClr>
                </a:solidFill>
              </a:rPr>
              <a:t>prevence katastrof</a:t>
            </a:r>
            <a:r>
              <a:rPr lang="cs-CZ" dirty="0">
                <a:solidFill>
                  <a:schemeClr val="accent6">
                    <a:lumMod val="75000"/>
                  </a:schemeClr>
                </a:solidFill>
              </a:rPr>
              <a:t> </a:t>
            </a:r>
            <a:r>
              <a:rPr lang="cs-CZ" dirty="0"/>
              <a:t>a zvyšování odolnosti vůči nim, a také </a:t>
            </a:r>
            <a:r>
              <a:rPr lang="cs-CZ" b="1" dirty="0">
                <a:solidFill>
                  <a:schemeClr val="accent6">
                    <a:lumMod val="75000"/>
                  </a:schemeClr>
                </a:solidFill>
              </a:rPr>
              <a:t>pomoc při vleklých (komplexních) humanitárních krizích</a:t>
            </a:r>
            <a:r>
              <a:rPr lang="cs-CZ" dirty="0"/>
              <a:t>. </a:t>
            </a:r>
          </a:p>
        </p:txBody>
      </p:sp>
      <p:sp>
        <p:nvSpPr>
          <p:cNvPr id="2" name="Nadpis 1"/>
          <p:cNvSpPr>
            <a:spLocks noGrp="1"/>
          </p:cNvSpPr>
          <p:nvPr>
            <p:ph type="title"/>
          </p:nvPr>
        </p:nvSpPr>
        <p:spPr/>
        <p:txBody>
          <a:bodyPr>
            <a:normAutofit/>
          </a:bodyPr>
          <a:lstStyle/>
          <a:p>
            <a:r>
              <a:rPr lang="pl-PL" sz="2800" b="1" i="1" dirty="0">
                <a:solidFill>
                  <a:schemeClr val="accent1">
                    <a:lumMod val="75000"/>
                  </a:schemeClr>
                </a:solidFill>
              </a:rPr>
              <a:t>Operační strategie humanitární pomoci ČR na rok 2014 – stručný výtah</a:t>
            </a:r>
            <a:endParaRPr lang="cs-CZ" sz="2800" i="1" dirty="0">
              <a:solidFill>
                <a:schemeClr val="accent1">
                  <a:lumMod val="75000"/>
                </a:schemeClr>
              </a:solidFill>
            </a:endParaRPr>
          </a:p>
        </p:txBody>
      </p:sp>
    </p:spTree>
    <p:extLst>
      <p:ext uri="{BB962C8B-B14F-4D97-AF65-F5344CB8AC3E}">
        <p14:creationId xmlns:p14="http://schemas.microsoft.com/office/powerpoint/2010/main" val="604860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fontScale="85000" lnSpcReduction="20000"/>
          </a:bodyPr>
          <a:lstStyle/>
          <a:p>
            <a:r>
              <a:rPr lang="cs-CZ" b="1" dirty="0">
                <a:solidFill>
                  <a:schemeClr val="accent6">
                    <a:lumMod val="75000"/>
                  </a:schemeClr>
                </a:solidFill>
              </a:rPr>
              <a:t>Konsolidovaná humanitární výzva OSN na rok 2014</a:t>
            </a:r>
            <a:endParaRPr lang="cs-CZ" dirty="0">
              <a:solidFill>
                <a:schemeClr val="accent6">
                  <a:lumMod val="75000"/>
                </a:schemeClr>
              </a:solidFill>
            </a:endParaRPr>
          </a:p>
          <a:p>
            <a:pPr algn="just"/>
            <a:r>
              <a:rPr lang="cs-CZ" dirty="0"/>
              <a:t>Zásadním nástrojem pro identifikaci globálních humanitárních potřeb je </a:t>
            </a:r>
            <a:r>
              <a:rPr lang="cs-CZ" b="1" dirty="0"/>
              <a:t>Konsolidovaná humanitární výzva OSN</a:t>
            </a:r>
            <a:r>
              <a:rPr lang="cs-CZ" dirty="0"/>
              <a:t> (CAP - </a:t>
            </a:r>
            <a:r>
              <a:rPr lang="cs-CZ" dirty="0" err="1"/>
              <a:t>Consolidated</a:t>
            </a:r>
            <a:r>
              <a:rPr lang="cs-CZ" dirty="0"/>
              <a:t> </a:t>
            </a:r>
            <a:r>
              <a:rPr lang="cs-CZ" dirty="0" err="1"/>
              <a:t>Appeals</a:t>
            </a:r>
            <a:r>
              <a:rPr lang="cs-CZ" dirty="0"/>
              <a:t> </a:t>
            </a:r>
            <a:r>
              <a:rPr lang="cs-CZ" dirty="0" err="1"/>
              <a:t>Process</a:t>
            </a:r>
            <a:r>
              <a:rPr lang="cs-CZ" dirty="0"/>
              <a:t>), kterou každoročně vyhlašuje Kancelář OSN pro koordinaci humanitárních záležitostí (UNOCHA). CAP na rok 2014, který je nově rozdělen do několika strategických dokumentů s důrazem na kvalitní vyhodnocení potřeb a následný monitoring, </a:t>
            </a:r>
            <a:r>
              <a:rPr lang="cs-CZ" b="1" dirty="0">
                <a:solidFill>
                  <a:schemeClr val="accent1">
                    <a:lumMod val="75000"/>
                  </a:schemeClr>
                </a:solidFill>
              </a:rPr>
              <a:t>zahrnuje výzvy na financování humanitárních potřeb 52 mil. lidí v hodnotě 12,9 mld. USD v 17 zemích </a:t>
            </a:r>
            <a:r>
              <a:rPr lang="cs-CZ" dirty="0"/>
              <a:t>(vedle zemí a regionů subsaharské Afriky také Afghánistán, Filipíny, Haiti, Jemen, Palestina a Sýrie). Oproti roku 2013 se do CAP opět vrátily Haiti a Filipíny z důvodu loňských přírodních katastrof, rozšířil se počet zemí zahrnutých do regionální výzvy pro Sahel a naopak vypadlo Zimbabwe.  </a:t>
            </a:r>
          </a:p>
          <a:p>
            <a:pPr algn="just"/>
            <a:r>
              <a:rPr lang="cs-CZ" dirty="0"/>
              <a:t>Polovinu z celkových prostředků v rámci CAP žádá OSN na pomoc lidem postiženým konfliktem v Sýrii. UNOCHA vyhlásila </a:t>
            </a:r>
            <a:r>
              <a:rPr lang="cs-CZ" b="1" dirty="0">
                <a:solidFill>
                  <a:schemeClr val="accent1">
                    <a:lumMod val="75000"/>
                  </a:schemeClr>
                </a:solidFill>
              </a:rPr>
              <a:t>Humanitární plán pomoci pro Sýrii (SHARP</a:t>
            </a:r>
            <a:r>
              <a:rPr lang="cs-CZ" dirty="0">
                <a:solidFill>
                  <a:schemeClr val="accent1">
                    <a:lumMod val="75000"/>
                  </a:schemeClr>
                </a:solidFill>
              </a:rPr>
              <a:t> – uvnitř Sýrie počítá s pomocí až 9 mil. lidem a náklady 2,3 mld. USD) a </a:t>
            </a:r>
            <a:r>
              <a:rPr lang="cs-CZ" b="1" dirty="0">
                <a:solidFill>
                  <a:schemeClr val="accent1">
                    <a:lumMod val="75000"/>
                  </a:schemeClr>
                </a:solidFill>
              </a:rPr>
              <a:t>Syrský regionální plán pomoci</a:t>
            </a:r>
            <a:r>
              <a:rPr lang="cs-CZ" b="1" dirty="0"/>
              <a:t> (RPP</a:t>
            </a:r>
            <a:r>
              <a:rPr lang="cs-CZ" dirty="0"/>
              <a:t> - v sousedních zemích očekává pomoc pro 4,1 mil. uprchlíků ze Sýrie a dalších 2,7 mil. místních obyvatel s náklady ve výši 4,2 mld. USD).</a:t>
            </a:r>
          </a:p>
          <a:p>
            <a:pPr algn="just"/>
            <a:r>
              <a:rPr lang="cs-CZ" dirty="0"/>
              <a:t>Kromě syrské krize žádá CAP nejvíce financí pro oba </a:t>
            </a:r>
            <a:r>
              <a:rPr lang="cs-CZ" b="1" dirty="0"/>
              <a:t>Súdány</a:t>
            </a:r>
            <a:r>
              <a:rPr lang="cs-CZ" dirty="0"/>
              <a:t> (1,1 mld. Jižní Súdán, 995 mil. Súdán), </a:t>
            </a:r>
            <a:r>
              <a:rPr lang="cs-CZ" b="1" dirty="0"/>
              <a:t>Somálsko</a:t>
            </a:r>
            <a:r>
              <a:rPr lang="cs-CZ" dirty="0"/>
              <a:t> (928 mil. USD), </a:t>
            </a:r>
            <a:r>
              <a:rPr lang="cs-CZ" b="1" dirty="0"/>
              <a:t>Konžskou demokratickou republiku</a:t>
            </a:r>
            <a:r>
              <a:rPr lang="cs-CZ" dirty="0"/>
              <a:t> (832 mil.) a </a:t>
            </a:r>
            <a:r>
              <a:rPr lang="cs-CZ" b="1" dirty="0"/>
              <a:t>Filipíny</a:t>
            </a:r>
            <a:r>
              <a:rPr lang="cs-CZ" dirty="0"/>
              <a:t> (791 mil.); výrazně se zvýšily také požadavky na pomoc </a:t>
            </a:r>
            <a:r>
              <a:rPr lang="cs-CZ" b="1" dirty="0"/>
              <a:t>Středoafrické republice</a:t>
            </a:r>
            <a:r>
              <a:rPr lang="cs-CZ" dirty="0"/>
              <a:t> (247 mil. USD pro více než 2 mil. lidí). Podle počtu příjemců pomoci jsou největší operace </a:t>
            </a:r>
            <a:r>
              <a:rPr lang="cs-CZ" b="1" dirty="0"/>
              <a:t>v Jemenu</a:t>
            </a:r>
            <a:r>
              <a:rPr lang="cs-CZ" dirty="0"/>
              <a:t> (téměř 15 mil. osob), </a:t>
            </a:r>
            <a:r>
              <a:rPr lang="cs-CZ" b="1" dirty="0"/>
              <a:t>Sýrii</a:t>
            </a:r>
            <a:r>
              <a:rPr lang="cs-CZ" dirty="0"/>
              <a:t> (více než 9 mil. uvnitř země a 2,5 mil. uprchlíků           v regionu) </a:t>
            </a:r>
            <a:r>
              <a:rPr lang="cs-CZ" b="1" dirty="0"/>
              <a:t>a Afghánistánu</a:t>
            </a:r>
            <a:r>
              <a:rPr lang="cs-CZ" dirty="0"/>
              <a:t> (přes 8 mil. příjemců pomoci). </a:t>
            </a:r>
          </a:p>
          <a:p>
            <a:pPr algn="just"/>
            <a:endParaRPr lang="cs-CZ" dirty="0"/>
          </a:p>
        </p:txBody>
      </p:sp>
      <p:sp>
        <p:nvSpPr>
          <p:cNvPr id="2" name="Nadpis 1"/>
          <p:cNvSpPr>
            <a:spLocks noGrp="1"/>
          </p:cNvSpPr>
          <p:nvPr>
            <p:ph type="title"/>
          </p:nvPr>
        </p:nvSpPr>
        <p:spPr/>
        <p:txBody>
          <a:bodyPr>
            <a:normAutofit fontScale="90000"/>
          </a:bodyPr>
          <a:lstStyle/>
          <a:p>
            <a:r>
              <a:rPr lang="cs-CZ" sz="3100" b="1" i="1" dirty="0" smtClean="0">
                <a:solidFill>
                  <a:schemeClr val="accent1">
                    <a:lumMod val="75000"/>
                  </a:schemeClr>
                </a:solidFill>
              </a:rPr>
              <a:t/>
            </a:r>
            <a:br>
              <a:rPr lang="cs-CZ" sz="3100" b="1" i="1" dirty="0" smtClean="0">
                <a:solidFill>
                  <a:schemeClr val="accent1">
                    <a:lumMod val="75000"/>
                  </a:schemeClr>
                </a:solidFill>
              </a:rPr>
            </a:br>
            <a:r>
              <a:rPr lang="cs-CZ" sz="3100" b="1" i="1" dirty="0">
                <a:solidFill>
                  <a:schemeClr val="accent1">
                    <a:lumMod val="75000"/>
                  </a:schemeClr>
                </a:solidFill>
              </a:rPr>
              <a:t/>
            </a:r>
            <a:br>
              <a:rPr lang="cs-CZ" sz="3100" b="1" i="1" dirty="0">
                <a:solidFill>
                  <a:schemeClr val="accent1">
                    <a:lumMod val="75000"/>
                  </a:schemeClr>
                </a:solidFill>
              </a:rPr>
            </a:br>
            <a:r>
              <a:rPr lang="cs-CZ" sz="3100" b="1" i="1" dirty="0" smtClean="0">
                <a:solidFill>
                  <a:schemeClr val="accent1">
                    <a:lumMod val="75000"/>
                  </a:schemeClr>
                </a:solidFill>
              </a:rPr>
              <a:t>Konsolidovaná </a:t>
            </a:r>
            <a:r>
              <a:rPr lang="cs-CZ" sz="3100" b="1" i="1" dirty="0">
                <a:solidFill>
                  <a:schemeClr val="accent1">
                    <a:lumMod val="75000"/>
                  </a:schemeClr>
                </a:solidFill>
              </a:rPr>
              <a:t>humanitární výzva OSN na rok </a:t>
            </a:r>
            <a:r>
              <a:rPr lang="cs-CZ" sz="3100" b="1" i="1" dirty="0" smtClean="0">
                <a:solidFill>
                  <a:schemeClr val="accent1">
                    <a:lumMod val="75000"/>
                  </a:schemeClr>
                </a:solidFill>
              </a:rPr>
              <a:t>2014</a:t>
            </a:r>
            <a:endParaRPr lang="cs-CZ" dirty="0"/>
          </a:p>
        </p:txBody>
      </p:sp>
    </p:spTree>
    <p:extLst>
      <p:ext uri="{BB962C8B-B14F-4D97-AF65-F5344CB8AC3E}">
        <p14:creationId xmlns:p14="http://schemas.microsoft.com/office/powerpoint/2010/main" val="219584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endParaRPr lang="cs-CZ" b="1" dirty="0" smtClean="0">
              <a:solidFill>
                <a:schemeClr val="accent6">
                  <a:lumMod val="75000"/>
                </a:schemeClr>
              </a:solidFill>
            </a:endParaRPr>
          </a:p>
          <a:p>
            <a:r>
              <a:rPr lang="cs-CZ" b="1" dirty="0" smtClean="0">
                <a:solidFill>
                  <a:schemeClr val="accent6">
                    <a:lumMod val="75000"/>
                  </a:schemeClr>
                </a:solidFill>
              </a:rPr>
              <a:t>Mezinárodní </a:t>
            </a:r>
            <a:r>
              <a:rPr lang="cs-CZ" b="1" dirty="0">
                <a:solidFill>
                  <a:schemeClr val="accent6">
                    <a:lumMod val="75000"/>
                  </a:schemeClr>
                </a:solidFill>
              </a:rPr>
              <a:t>výbor Červeného kříže (ICRC)</a:t>
            </a:r>
            <a:r>
              <a:rPr lang="cs-CZ" dirty="0">
                <a:solidFill>
                  <a:schemeClr val="accent6">
                    <a:lumMod val="75000"/>
                  </a:schemeClr>
                </a:solidFill>
              </a:rPr>
              <a:t> </a:t>
            </a:r>
            <a:r>
              <a:rPr lang="cs-CZ" dirty="0"/>
              <a:t>v tradiční </a:t>
            </a:r>
            <a:r>
              <a:rPr lang="cs-CZ" b="1" dirty="0"/>
              <a:t>Výzvě na katastrofy (1,1 mld. CHF)</a:t>
            </a:r>
            <a:r>
              <a:rPr lang="cs-CZ" dirty="0"/>
              <a:t> shrnuje požadavky na financování operací zejména ve prospěch vnitřně vysídlených, zraněných, zadržených nebo znásilněných lidí v konfliktních oblastech. </a:t>
            </a:r>
            <a:endParaRPr lang="cs-CZ" dirty="0" smtClean="0"/>
          </a:p>
          <a:p>
            <a:r>
              <a:rPr lang="cs-CZ" dirty="0" smtClean="0"/>
              <a:t>Mezi </a:t>
            </a:r>
            <a:r>
              <a:rPr lang="cs-CZ" dirty="0"/>
              <a:t>největší operace ICRC v r. 2014 budou patřit</a:t>
            </a:r>
            <a:r>
              <a:rPr lang="cs-CZ" dirty="0">
                <a:solidFill>
                  <a:schemeClr val="accent6">
                    <a:lumMod val="75000"/>
                  </a:schemeClr>
                </a:solidFill>
              </a:rPr>
              <a:t> </a:t>
            </a:r>
            <a:r>
              <a:rPr lang="cs-CZ" b="1" dirty="0">
                <a:solidFill>
                  <a:schemeClr val="accent6">
                    <a:lumMod val="75000"/>
                  </a:schemeClr>
                </a:solidFill>
              </a:rPr>
              <a:t>Sýrie</a:t>
            </a:r>
            <a:r>
              <a:rPr lang="cs-CZ" dirty="0">
                <a:solidFill>
                  <a:schemeClr val="accent6">
                    <a:lumMod val="75000"/>
                  </a:schemeClr>
                </a:solidFill>
              </a:rPr>
              <a:t> </a:t>
            </a:r>
            <a:r>
              <a:rPr lang="cs-CZ" dirty="0"/>
              <a:t>(105 mil. CHF), </a:t>
            </a:r>
            <a:r>
              <a:rPr lang="cs-CZ" b="1" dirty="0">
                <a:solidFill>
                  <a:schemeClr val="accent6">
                    <a:lumMod val="75000"/>
                  </a:schemeClr>
                </a:solidFill>
              </a:rPr>
              <a:t>Afghánistán</a:t>
            </a:r>
            <a:r>
              <a:rPr lang="cs-CZ" dirty="0"/>
              <a:t> (82 mil.)</a:t>
            </a:r>
            <a:r>
              <a:rPr lang="cs-CZ" b="1" dirty="0"/>
              <a:t>, </a:t>
            </a:r>
            <a:r>
              <a:rPr lang="cs-CZ" b="1" dirty="0">
                <a:solidFill>
                  <a:schemeClr val="accent6">
                    <a:lumMod val="75000"/>
                  </a:schemeClr>
                </a:solidFill>
              </a:rPr>
              <a:t>Konžská demokratická republika</a:t>
            </a:r>
            <a:r>
              <a:rPr lang="cs-CZ" dirty="0">
                <a:solidFill>
                  <a:schemeClr val="accent6">
                    <a:lumMod val="75000"/>
                  </a:schemeClr>
                </a:solidFill>
              </a:rPr>
              <a:t> </a:t>
            </a:r>
            <a:r>
              <a:rPr lang="cs-CZ" dirty="0"/>
              <a:t>(70 mil</a:t>
            </a:r>
            <a:r>
              <a:rPr lang="cs-CZ" dirty="0">
                <a:solidFill>
                  <a:schemeClr val="accent6">
                    <a:lumMod val="75000"/>
                  </a:schemeClr>
                </a:solidFill>
              </a:rPr>
              <a:t>.)</a:t>
            </a:r>
            <a:r>
              <a:rPr lang="cs-CZ" b="1" dirty="0">
                <a:solidFill>
                  <a:schemeClr val="accent6">
                    <a:lumMod val="75000"/>
                  </a:schemeClr>
                </a:solidFill>
              </a:rPr>
              <a:t>, Jižní Súdán</a:t>
            </a:r>
            <a:r>
              <a:rPr lang="cs-CZ" dirty="0">
                <a:solidFill>
                  <a:schemeClr val="accent6">
                    <a:lumMod val="75000"/>
                  </a:schemeClr>
                </a:solidFill>
              </a:rPr>
              <a:t> </a:t>
            </a:r>
            <a:r>
              <a:rPr lang="cs-CZ" dirty="0"/>
              <a:t>(64 mil</a:t>
            </a:r>
            <a:r>
              <a:rPr lang="cs-CZ" dirty="0">
                <a:solidFill>
                  <a:schemeClr val="accent6">
                    <a:lumMod val="75000"/>
                  </a:schemeClr>
                </a:solidFill>
              </a:rPr>
              <a:t>.) </a:t>
            </a:r>
            <a:r>
              <a:rPr lang="cs-CZ" b="1" dirty="0">
                <a:solidFill>
                  <a:schemeClr val="accent6">
                    <a:lumMod val="75000"/>
                  </a:schemeClr>
                </a:solidFill>
              </a:rPr>
              <a:t>a Irák</a:t>
            </a:r>
            <a:r>
              <a:rPr lang="cs-CZ" dirty="0">
                <a:solidFill>
                  <a:schemeClr val="accent6">
                    <a:lumMod val="75000"/>
                  </a:schemeClr>
                </a:solidFill>
              </a:rPr>
              <a:t> </a:t>
            </a:r>
            <a:r>
              <a:rPr lang="cs-CZ" dirty="0"/>
              <a:t>(60 mil. CHF); ICRC je dále významně přítomná i </a:t>
            </a:r>
            <a:r>
              <a:rPr lang="cs-CZ" b="1" dirty="0">
                <a:solidFill>
                  <a:schemeClr val="accent6">
                    <a:lumMod val="75000"/>
                  </a:schemeClr>
                </a:solidFill>
              </a:rPr>
              <a:t>v Barmě/Myanmaru, Jemenu, Kolumbii, Mali, Palestině a Středoafrické republice</a:t>
            </a:r>
            <a:r>
              <a:rPr lang="cs-CZ" dirty="0"/>
              <a:t>. </a:t>
            </a:r>
            <a:endParaRPr lang="cs-CZ" dirty="0" smtClean="0"/>
          </a:p>
          <a:p>
            <a:r>
              <a:rPr lang="cs-CZ" dirty="0" smtClean="0"/>
              <a:t>Přes </a:t>
            </a:r>
            <a:r>
              <a:rPr lang="cs-CZ" dirty="0"/>
              <a:t>podzimní útok na sídlo mise ICRC v</a:t>
            </a:r>
            <a:r>
              <a:rPr lang="cs-CZ" b="1" dirty="0">
                <a:solidFill>
                  <a:schemeClr val="accent6">
                    <a:lumMod val="75000"/>
                  </a:schemeClr>
                </a:solidFill>
              </a:rPr>
              <a:t> Afghánistánu </a:t>
            </a:r>
            <a:r>
              <a:rPr lang="cs-CZ" dirty="0"/>
              <a:t>pokračuje rozsáhlé působení v této zemi, naopak trvá omezení činnosti ICRC v Pákistánu. </a:t>
            </a:r>
            <a:endParaRPr lang="cs-CZ" dirty="0" smtClean="0"/>
          </a:p>
        </p:txBody>
      </p:sp>
      <p:sp>
        <p:nvSpPr>
          <p:cNvPr id="2" name="Nadpis 1"/>
          <p:cNvSpPr>
            <a:spLocks noGrp="1"/>
          </p:cNvSpPr>
          <p:nvPr>
            <p:ph type="title"/>
          </p:nvPr>
        </p:nvSpPr>
        <p:spPr/>
        <p:txBody>
          <a:bodyPr>
            <a:normAutofit/>
          </a:bodyPr>
          <a:lstStyle/>
          <a:p>
            <a:r>
              <a:rPr lang="cs-CZ" sz="2800" b="1" i="1" dirty="0">
                <a:solidFill>
                  <a:schemeClr val="accent1">
                    <a:lumMod val="75000"/>
                  </a:schemeClr>
                </a:solidFill>
              </a:rPr>
              <a:t>Humanitární výzva Mezinárodního Červeného kříže na rok 2014</a:t>
            </a:r>
            <a:endParaRPr lang="cs-CZ" sz="2800" i="1" dirty="0">
              <a:solidFill>
                <a:schemeClr val="accent1">
                  <a:lumMod val="75000"/>
                </a:schemeClr>
              </a:solidFill>
            </a:endParaRPr>
          </a:p>
        </p:txBody>
      </p:sp>
    </p:spTree>
    <p:extLst>
      <p:ext uri="{BB962C8B-B14F-4D97-AF65-F5344CB8AC3E}">
        <p14:creationId xmlns:p14="http://schemas.microsoft.com/office/powerpoint/2010/main" val="2087105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pPr algn="just"/>
            <a:r>
              <a:rPr lang="cs-CZ" dirty="0" smtClean="0"/>
              <a:t>Generální </a:t>
            </a:r>
            <a:r>
              <a:rPr lang="cs-CZ" dirty="0"/>
              <a:t>ředitelství EK pro humanitární pomoc (</a:t>
            </a:r>
            <a:r>
              <a:rPr lang="cs-CZ" b="1" dirty="0"/>
              <a:t>DG ECHO</a:t>
            </a:r>
            <a:r>
              <a:rPr lang="cs-CZ" dirty="0"/>
              <a:t>) je významným globálním dárcem i zastáncem zásad dobrého humanitárního dárcovství. </a:t>
            </a:r>
            <a:endParaRPr lang="cs-CZ" dirty="0" smtClean="0"/>
          </a:p>
          <a:p>
            <a:pPr algn="just"/>
            <a:r>
              <a:rPr lang="cs-CZ" dirty="0" smtClean="0"/>
              <a:t>Mezi </a:t>
            </a:r>
            <a:r>
              <a:rPr lang="cs-CZ" dirty="0"/>
              <a:t>hlavní priority humanitární politiky DG ECHO v roce 2014 </a:t>
            </a:r>
            <a:r>
              <a:rPr lang="cs-CZ" b="1" dirty="0">
                <a:solidFill>
                  <a:schemeClr val="accent6">
                    <a:lumMod val="75000"/>
                  </a:schemeClr>
                </a:solidFill>
              </a:rPr>
              <a:t>patří zlepšování reakce na katastrofy, budování odolnosti a DRR (včetně přípravy na revizi globálního akčního rámce z </a:t>
            </a:r>
            <a:r>
              <a:rPr lang="cs-CZ" b="1" dirty="0" err="1">
                <a:solidFill>
                  <a:schemeClr val="accent6">
                    <a:lumMod val="75000"/>
                  </a:schemeClr>
                </a:solidFill>
              </a:rPr>
              <a:t>Hyogo</a:t>
            </a:r>
            <a:r>
              <a:rPr lang="cs-CZ" b="1" dirty="0">
                <a:solidFill>
                  <a:schemeClr val="accent6">
                    <a:lumMod val="75000"/>
                  </a:schemeClr>
                </a:solidFill>
              </a:rPr>
              <a:t> pro prevenci katastrof v r. 2015), a dále zvyšování celkové účinnosti poskytnuté pomoci (zahrnující implementaci Humanitárních dobrovolníků EU a reflexi transformativní agendy globálního humanitárního systému).</a:t>
            </a:r>
            <a:r>
              <a:rPr lang="cs-CZ" dirty="0"/>
              <a:t> </a:t>
            </a:r>
            <a:endParaRPr lang="cs-CZ" dirty="0" smtClean="0"/>
          </a:p>
          <a:p>
            <a:pPr algn="just"/>
            <a:r>
              <a:rPr lang="cs-CZ" dirty="0" smtClean="0"/>
              <a:t>Na </a:t>
            </a:r>
            <a:r>
              <a:rPr lang="cs-CZ" dirty="0"/>
              <a:t>realizaci humanitární pomoci EU pro rok 2014 je vyčleněno </a:t>
            </a:r>
            <a:r>
              <a:rPr lang="cs-CZ" b="1" dirty="0"/>
              <a:t>896 mil. EUR</a:t>
            </a:r>
            <a:r>
              <a:rPr lang="cs-CZ" dirty="0"/>
              <a:t>. Předběžně </a:t>
            </a:r>
            <a:r>
              <a:rPr lang="cs-CZ" b="1" dirty="0"/>
              <a:t>46 % rozpočtu</a:t>
            </a:r>
            <a:r>
              <a:rPr lang="cs-CZ" dirty="0"/>
              <a:t> má být vynaloženo </a:t>
            </a:r>
            <a:r>
              <a:rPr lang="cs-CZ" b="1" dirty="0"/>
              <a:t>v subsaharské Africe</a:t>
            </a:r>
            <a:r>
              <a:rPr lang="cs-CZ" dirty="0"/>
              <a:t> (Africký roh a Sahel, obojí Súdán, Čad, Konžská DR, Středoafrická republika), </a:t>
            </a:r>
            <a:r>
              <a:rPr lang="cs-CZ" b="1" dirty="0"/>
              <a:t>22 % na Blízkém východě</a:t>
            </a:r>
            <a:r>
              <a:rPr lang="cs-CZ" dirty="0"/>
              <a:t> (zejména pro oběti konfliktu v Sýrii, dále pro Jemen, Irák a Palestinu), </a:t>
            </a:r>
            <a:r>
              <a:rPr lang="cs-CZ" b="1" dirty="0"/>
              <a:t>16 % v Asii</a:t>
            </a:r>
            <a:r>
              <a:rPr lang="cs-CZ" dirty="0"/>
              <a:t> (Afghánistán, Pákistán, Barma/Myanmar, středoasijské postsovětské země a jako opomíjená krize Bangladéš).         </a:t>
            </a:r>
          </a:p>
        </p:txBody>
      </p:sp>
      <p:sp>
        <p:nvSpPr>
          <p:cNvPr id="2" name="Nadpis 1"/>
          <p:cNvSpPr>
            <a:spLocks noGrp="1"/>
          </p:cNvSpPr>
          <p:nvPr>
            <p:ph type="title"/>
          </p:nvPr>
        </p:nvSpPr>
        <p:spPr/>
        <p:txBody>
          <a:bodyPr>
            <a:normAutofit/>
          </a:bodyPr>
          <a:lstStyle/>
          <a:p>
            <a:r>
              <a:rPr lang="pl-PL" sz="2800" b="1" i="1" dirty="0">
                <a:solidFill>
                  <a:schemeClr val="accent1">
                    <a:lumMod val="75000"/>
                  </a:schemeClr>
                </a:solidFill>
              </a:rPr>
              <a:t>Humanitární strategie DG ECHO na rok 2014</a:t>
            </a:r>
            <a:endParaRPr lang="cs-CZ" sz="2800" i="1" dirty="0">
              <a:solidFill>
                <a:schemeClr val="accent1">
                  <a:lumMod val="75000"/>
                </a:schemeClr>
              </a:solidFill>
            </a:endParaRPr>
          </a:p>
        </p:txBody>
      </p:sp>
    </p:spTree>
    <p:extLst>
      <p:ext uri="{BB962C8B-B14F-4D97-AF65-F5344CB8AC3E}">
        <p14:creationId xmlns:p14="http://schemas.microsoft.com/office/powerpoint/2010/main" val="176812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fontScale="40000" lnSpcReduction="20000"/>
          </a:bodyPr>
          <a:lstStyle/>
          <a:p>
            <a:r>
              <a:rPr lang="cs-CZ" sz="3400" b="1" dirty="0">
                <a:solidFill>
                  <a:schemeClr val="accent6">
                    <a:lumMod val="75000"/>
                  </a:schemeClr>
                </a:solidFill>
              </a:rPr>
              <a:t>Humanitární pomoc ČR v roce 2014 – předběžný výhled</a:t>
            </a:r>
            <a:endParaRPr lang="cs-CZ" sz="3400" dirty="0">
              <a:solidFill>
                <a:schemeClr val="accent6">
                  <a:lumMod val="75000"/>
                </a:schemeClr>
              </a:solidFill>
            </a:endParaRPr>
          </a:p>
          <a:p>
            <a:r>
              <a:rPr lang="cs-CZ" sz="2500" b="1" dirty="0">
                <a:solidFill>
                  <a:schemeClr val="accent6">
                    <a:lumMod val="75000"/>
                  </a:schemeClr>
                </a:solidFill>
              </a:rPr>
              <a:t>S</a:t>
            </a:r>
            <a:r>
              <a:rPr lang="cs-CZ" sz="2500" b="1" dirty="0" smtClean="0">
                <a:solidFill>
                  <a:schemeClr val="accent6">
                    <a:lumMod val="75000"/>
                  </a:schemeClr>
                </a:solidFill>
              </a:rPr>
              <a:t>chválena </a:t>
            </a:r>
            <a:r>
              <a:rPr lang="cs-CZ" sz="2500" b="1" dirty="0">
                <a:solidFill>
                  <a:schemeClr val="accent6">
                    <a:lumMod val="75000"/>
                  </a:schemeClr>
                </a:solidFill>
              </a:rPr>
              <a:t>stejná částka jako v předchozích letech, 73 mil. </a:t>
            </a:r>
            <a:r>
              <a:rPr lang="cs-CZ" sz="2500" b="1" dirty="0" smtClean="0">
                <a:solidFill>
                  <a:schemeClr val="accent6">
                    <a:lumMod val="75000"/>
                  </a:schemeClr>
                </a:solidFill>
              </a:rPr>
              <a:t>Kč</a:t>
            </a:r>
            <a:endParaRPr lang="cs-CZ" sz="2500" b="1" dirty="0">
              <a:solidFill>
                <a:schemeClr val="accent6">
                  <a:lumMod val="75000"/>
                </a:schemeClr>
              </a:solidFill>
            </a:endParaRPr>
          </a:p>
          <a:p>
            <a:pPr algn="just"/>
            <a:r>
              <a:rPr lang="cs-CZ" sz="2800" dirty="0" smtClean="0"/>
              <a:t>Na </a:t>
            </a:r>
            <a:r>
              <a:rPr lang="cs-CZ" sz="2800" dirty="0"/>
              <a:t>podporu humanitárních projektů NNO proběhne v I. čtvrtletí 2014 </a:t>
            </a:r>
            <a:r>
              <a:rPr lang="cs-CZ" sz="2800" b="1" dirty="0"/>
              <a:t>výběrové dotační řízení,</a:t>
            </a:r>
            <a:r>
              <a:rPr lang="cs-CZ" sz="2800" dirty="0"/>
              <a:t> a to ve dvou podprogramech </a:t>
            </a:r>
            <a:r>
              <a:rPr lang="cs-CZ" sz="2800" b="1" dirty="0" smtClean="0">
                <a:solidFill>
                  <a:schemeClr val="accent6">
                    <a:lumMod val="75000"/>
                  </a:schemeClr>
                </a:solidFill>
              </a:rPr>
              <a:t>- komplexní krize </a:t>
            </a:r>
            <a:r>
              <a:rPr lang="cs-CZ" sz="2800" b="1" dirty="0">
                <a:solidFill>
                  <a:schemeClr val="accent6">
                    <a:lumMod val="75000"/>
                  </a:schemeClr>
                </a:solidFill>
              </a:rPr>
              <a:t>(Barma/Myanmar, Etiopie, Jižní Súdán a Sahel – včetně Čadu a Středoafrické republiky) a okamžitá pomoc (Sýrie + </a:t>
            </a:r>
            <a:r>
              <a:rPr lang="cs-CZ" sz="2800" b="1" dirty="0" smtClean="0">
                <a:solidFill>
                  <a:schemeClr val="accent6">
                    <a:lumMod val="75000"/>
                  </a:schemeClr>
                </a:solidFill>
              </a:rPr>
              <a:t>region </a:t>
            </a:r>
            <a:r>
              <a:rPr lang="cs-CZ" sz="2800" b="1" dirty="0">
                <a:solidFill>
                  <a:schemeClr val="accent6">
                    <a:lumMod val="75000"/>
                  </a:schemeClr>
                </a:solidFill>
              </a:rPr>
              <a:t>– Irák, Jordánsko, Libanon a Turecko</a:t>
            </a:r>
            <a:r>
              <a:rPr lang="cs-CZ" sz="2800" dirty="0"/>
              <a:t>)</a:t>
            </a:r>
            <a:r>
              <a:rPr lang="cs-CZ" sz="2800" b="1" dirty="0"/>
              <a:t>.</a:t>
            </a:r>
            <a:r>
              <a:rPr lang="cs-CZ" sz="2800" dirty="0"/>
              <a:t> Výzva k předložení námětů byla vyhlášena 16. 12. 2013, výplata dotací se předpokládá v březnu 2014.</a:t>
            </a:r>
          </a:p>
          <a:p>
            <a:pPr algn="just"/>
            <a:r>
              <a:rPr lang="cs-CZ" sz="2800" dirty="0"/>
              <a:t>Rovněž v prvním čtvrtletí bude vládě předložen návrh na uvolnění mimořádných prostředků na podporu </a:t>
            </a:r>
            <a:r>
              <a:rPr lang="cs-CZ" sz="2800" b="1" dirty="0">
                <a:solidFill>
                  <a:schemeClr val="accent6">
                    <a:lumMod val="75000"/>
                  </a:schemeClr>
                </a:solidFill>
              </a:rPr>
              <a:t>obnovy Filipín</a:t>
            </a:r>
            <a:r>
              <a:rPr lang="cs-CZ" sz="2800" dirty="0">
                <a:solidFill>
                  <a:schemeClr val="accent6">
                    <a:lumMod val="75000"/>
                  </a:schemeClr>
                </a:solidFill>
              </a:rPr>
              <a:t> </a:t>
            </a:r>
            <a:r>
              <a:rPr lang="cs-CZ" sz="2800" dirty="0"/>
              <a:t>po loňské sérii ničivých přírodních katastrof, který by měl zahrnout jak následnou humanitární pomoc, tak rozvojové projekty i ekonomické aktivity. </a:t>
            </a:r>
            <a:endParaRPr lang="cs-CZ" sz="2800" dirty="0" smtClean="0"/>
          </a:p>
          <a:p>
            <a:pPr algn="just"/>
            <a:r>
              <a:rPr lang="cs-CZ" sz="2800" dirty="0" smtClean="0"/>
              <a:t>Během </a:t>
            </a:r>
            <a:r>
              <a:rPr lang="cs-CZ" sz="2800" dirty="0"/>
              <a:t>druhého čtvrtletí bude hlavní prioritou zohlednění návazných potřeb v zemích, kterým ČR poskytla humanitární pomoc v roce 2013. Jde zejména o </a:t>
            </a:r>
            <a:r>
              <a:rPr lang="cs-CZ" sz="2800" b="1" dirty="0">
                <a:solidFill>
                  <a:schemeClr val="accent6">
                    <a:lumMod val="75000"/>
                  </a:schemeClr>
                </a:solidFill>
              </a:rPr>
              <a:t>Jemen, Konžskou demokratickou republiku, Somálsko a </a:t>
            </a:r>
            <a:r>
              <a:rPr lang="cs-CZ" sz="2800" b="1" dirty="0" smtClean="0">
                <a:solidFill>
                  <a:schemeClr val="accent6">
                    <a:lumMod val="75000"/>
                  </a:schemeClr>
                </a:solidFill>
              </a:rPr>
              <a:t>Zimbabwe</a:t>
            </a:r>
          </a:p>
          <a:p>
            <a:pPr algn="just"/>
            <a:r>
              <a:rPr lang="cs-CZ" sz="2800" dirty="0" smtClean="0"/>
              <a:t>Průběžně </a:t>
            </a:r>
            <a:r>
              <a:rPr lang="cs-CZ" sz="2800" dirty="0"/>
              <a:t>bude sledován vývoj humanitární situace i pokrytí potřeb </a:t>
            </a:r>
            <a:r>
              <a:rPr lang="cs-CZ" sz="2800" b="1" dirty="0"/>
              <a:t>v</a:t>
            </a:r>
            <a:r>
              <a:rPr lang="cs-CZ" sz="2800" b="1" dirty="0">
                <a:solidFill>
                  <a:schemeClr val="accent6">
                    <a:lumMod val="75000"/>
                  </a:schemeClr>
                </a:solidFill>
              </a:rPr>
              <a:t> Sýrii a regionu</a:t>
            </a:r>
            <a:r>
              <a:rPr lang="cs-CZ" sz="2800" dirty="0">
                <a:solidFill>
                  <a:schemeClr val="accent6">
                    <a:lumMod val="75000"/>
                  </a:schemeClr>
                </a:solidFill>
              </a:rPr>
              <a:t> </a:t>
            </a:r>
            <a:endParaRPr lang="cs-CZ" sz="2800" dirty="0" smtClean="0">
              <a:solidFill>
                <a:schemeClr val="accent6">
                  <a:lumMod val="75000"/>
                </a:schemeClr>
              </a:solidFill>
            </a:endParaRPr>
          </a:p>
          <a:p>
            <a:pPr algn="just"/>
            <a:r>
              <a:rPr lang="cs-CZ" sz="2800" dirty="0" smtClean="0"/>
              <a:t>ČR </a:t>
            </a:r>
            <a:r>
              <a:rPr lang="cs-CZ" sz="2800" dirty="0"/>
              <a:t>v případě potřeby uvolní prostředky rovněž na pomoc obyvatelstvu dalších konfliktních či post-konfliktních zemí: v současné době jde </a:t>
            </a:r>
            <a:r>
              <a:rPr lang="cs-CZ" sz="2800" dirty="0" smtClean="0"/>
              <a:t>zejména</a:t>
            </a:r>
            <a:r>
              <a:rPr lang="cs-CZ" sz="2800" dirty="0"/>
              <a:t>  o </a:t>
            </a:r>
            <a:r>
              <a:rPr lang="cs-CZ" sz="2800" b="1" dirty="0">
                <a:solidFill>
                  <a:schemeClr val="accent6">
                    <a:lumMod val="75000"/>
                  </a:schemeClr>
                </a:solidFill>
              </a:rPr>
              <a:t>Jižní Súdán a Středoafrickou republiku</a:t>
            </a:r>
            <a:r>
              <a:rPr lang="cs-CZ" sz="2800" dirty="0"/>
              <a:t>, potenciálně též o </a:t>
            </a:r>
            <a:r>
              <a:rPr lang="cs-CZ" sz="2800" b="1" dirty="0"/>
              <a:t>Mosambik.</a:t>
            </a:r>
            <a:r>
              <a:rPr lang="cs-CZ" sz="2800" dirty="0"/>
              <a:t> </a:t>
            </a:r>
            <a:endParaRPr lang="cs-CZ" sz="2800" dirty="0" smtClean="0"/>
          </a:p>
          <a:p>
            <a:pPr algn="just"/>
            <a:r>
              <a:rPr lang="cs-CZ" sz="2800" dirty="0" smtClean="0"/>
              <a:t>V</a:t>
            </a:r>
            <a:r>
              <a:rPr lang="cs-CZ" sz="2800" dirty="0"/>
              <a:t> kontextu návaznosti rozvojových a humanitárních aktivit bude rovněž monitorována humanitární situace v prioritních zemích zahraniční rozvojové spolupráce ČR, zejména v</a:t>
            </a:r>
            <a:r>
              <a:rPr lang="cs-CZ" sz="2800" b="1" dirty="0">
                <a:solidFill>
                  <a:schemeClr val="accent6">
                    <a:lumMod val="75000"/>
                  </a:schemeClr>
                </a:solidFill>
              </a:rPr>
              <a:t> Afghánistánu</a:t>
            </a:r>
            <a:r>
              <a:rPr lang="cs-CZ" sz="2800" dirty="0">
                <a:solidFill>
                  <a:schemeClr val="accent6">
                    <a:lumMod val="75000"/>
                  </a:schemeClr>
                </a:solidFill>
              </a:rPr>
              <a:t> </a:t>
            </a:r>
            <a:r>
              <a:rPr lang="cs-CZ" sz="2800" dirty="0"/>
              <a:t>(včetně situace afghánských uprchlíků v Íránu) a </a:t>
            </a:r>
            <a:r>
              <a:rPr lang="cs-CZ" sz="2800" b="1" dirty="0"/>
              <a:t>Palestině</a:t>
            </a:r>
            <a:r>
              <a:rPr lang="cs-CZ" sz="2800" dirty="0"/>
              <a:t>.</a:t>
            </a:r>
          </a:p>
          <a:p>
            <a:pPr algn="just"/>
            <a:r>
              <a:rPr lang="cs-CZ" sz="2800" dirty="0" smtClean="0"/>
              <a:t>V</a:t>
            </a:r>
            <a:r>
              <a:rPr lang="cs-CZ" sz="2800" dirty="0"/>
              <a:t> červenci bude v návaznosti na operační strategii provedeno </a:t>
            </a:r>
            <a:r>
              <a:rPr lang="cs-CZ" sz="2800" b="1" dirty="0"/>
              <a:t>střednědobé vyhodnocení</a:t>
            </a:r>
            <a:r>
              <a:rPr lang="cs-CZ" sz="2800" dirty="0"/>
              <a:t> čerpání humanitárního rozpočtu i globálních humanitárních potřeb. Dle jeho výsledků a v závislosti na stavu disponibilních prostředků budou ve III. – IV. čtvrtletí přednostně podpořeny aktivity humanitárních fondů a agencií OSN (</a:t>
            </a:r>
            <a:r>
              <a:rPr lang="cs-CZ" sz="2800" b="1" dirty="0"/>
              <a:t>CERF, OCHA, UNHCR, UNICEF, UNRWA, WFP</a:t>
            </a:r>
            <a:r>
              <a:rPr lang="cs-CZ" sz="2800" dirty="0"/>
              <a:t>). V návaznosti na mezinárodní závazky a dle aktuálních potřeb bude realizována potravinová pomoc - ZÚ ČR předběžně indikovaly potřebu potravinové a nutriční pomoci s přesahem k budování udržitelných zdrojů obživy v důsledku klimatických dopadů i konfliktů v </a:t>
            </a:r>
            <a:r>
              <a:rPr lang="cs-CZ" sz="2800" b="1" dirty="0"/>
              <a:t>Jemenu, Mali, Namibii a Zimbabwe</a:t>
            </a:r>
            <a:r>
              <a:rPr lang="cs-CZ" sz="2800" dirty="0"/>
              <a:t>. Z případného zůstatku humanitárního rozpočtu budou podpořeny humanitární aktivity zaměřené na </a:t>
            </a:r>
            <a:r>
              <a:rPr lang="cs-CZ" sz="2800" b="1" dirty="0"/>
              <a:t>prevenci katastrof</a:t>
            </a:r>
            <a:r>
              <a:rPr lang="cs-CZ" sz="2800" dirty="0"/>
              <a:t>/</a:t>
            </a:r>
            <a:r>
              <a:rPr lang="cs-CZ" sz="2800" b="1" dirty="0"/>
              <a:t>posilování odolnost</a:t>
            </a:r>
            <a:endParaRPr lang="cs-CZ" sz="2800" dirty="0"/>
          </a:p>
          <a:p>
            <a:endParaRPr lang="cs-CZ" dirty="0"/>
          </a:p>
        </p:txBody>
      </p:sp>
      <p:sp>
        <p:nvSpPr>
          <p:cNvPr id="2" name="Nadpis 1"/>
          <p:cNvSpPr>
            <a:spLocks noGrp="1"/>
          </p:cNvSpPr>
          <p:nvPr>
            <p:ph type="title"/>
          </p:nvPr>
        </p:nvSpPr>
        <p:spPr/>
        <p:txBody>
          <a:bodyPr>
            <a:normAutofit/>
          </a:bodyPr>
          <a:lstStyle/>
          <a:p>
            <a:r>
              <a:rPr lang="cs-CZ" sz="2800" b="1" i="1" dirty="0">
                <a:solidFill>
                  <a:schemeClr val="accent1">
                    <a:lumMod val="75000"/>
                  </a:schemeClr>
                </a:solidFill>
              </a:rPr>
              <a:t>Humanitární pomoc ČR v roce 2014 – předběžný </a:t>
            </a:r>
            <a:r>
              <a:rPr lang="cs-CZ" sz="2800" b="1" i="1" dirty="0" smtClean="0">
                <a:solidFill>
                  <a:schemeClr val="accent1">
                    <a:lumMod val="75000"/>
                  </a:schemeClr>
                </a:solidFill>
              </a:rPr>
              <a:t>výhled</a:t>
            </a:r>
            <a:endParaRPr lang="cs-CZ" sz="2800" i="1" dirty="0">
              <a:solidFill>
                <a:schemeClr val="accent1">
                  <a:lumMod val="75000"/>
                </a:schemeClr>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836712"/>
            <a:ext cx="246697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877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lstStyle/>
          <a:p>
            <a:pPr marL="0" indent="0">
              <a:buNone/>
            </a:pPr>
            <a:r>
              <a:rPr lang="cs-CZ" dirty="0" smtClean="0"/>
              <a:t>Generální ředitelství Evropské Unie pro humanitární ochranu a civilní ochranu.</a:t>
            </a:r>
          </a:p>
          <a:p>
            <a:pPr marL="0" indent="0">
              <a:buNone/>
            </a:pPr>
            <a:r>
              <a:rPr lang="cs-CZ" dirty="0" smtClean="0"/>
              <a:t>Poskytuje pomoc lidem zasaženým přírodní katastrofou či ozbrojeným konfliktem a  zároveň se snaží jím předejít.</a:t>
            </a:r>
          </a:p>
          <a:p>
            <a:pPr marL="0" indent="0">
              <a:buNone/>
            </a:pPr>
            <a:r>
              <a:rPr lang="cs-CZ" dirty="0" smtClean="0"/>
              <a:t>Tato úsilí patří k prioritám EU – v souladu s:</a:t>
            </a:r>
          </a:p>
          <a:p>
            <a:pPr marL="0" indent="0">
              <a:buNone/>
            </a:pPr>
            <a:r>
              <a:rPr lang="cs-CZ" dirty="0" smtClean="0"/>
              <a:t>Solidaritou, úctou k lidské důstojnosti, rovnosti a toleranci</a:t>
            </a:r>
          </a:p>
          <a:p>
            <a:pPr marL="0" indent="0">
              <a:buNone/>
            </a:pPr>
            <a:endParaRPr lang="cs-CZ" dirty="0"/>
          </a:p>
        </p:txBody>
      </p:sp>
      <p:sp>
        <p:nvSpPr>
          <p:cNvPr id="2" name="Nadpis 1"/>
          <p:cNvSpPr>
            <a:spLocks noGrp="1"/>
          </p:cNvSpPr>
          <p:nvPr>
            <p:ph type="title"/>
          </p:nvPr>
        </p:nvSpPr>
        <p:spPr/>
        <p:txBody>
          <a:bodyPr>
            <a:normAutofit/>
          </a:bodyPr>
          <a:lstStyle/>
          <a:p>
            <a:r>
              <a:rPr lang="cs-CZ" sz="2800" b="1" i="1" dirty="0" smtClean="0">
                <a:solidFill>
                  <a:schemeClr val="accent1">
                    <a:lumMod val="75000"/>
                  </a:schemeClr>
                </a:solidFill>
              </a:rPr>
              <a:t>Humanitární pomoc z gesce EU</a:t>
            </a:r>
            <a:endParaRPr lang="cs-CZ" sz="2800" b="1" i="1" dirty="0">
              <a:solidFill>
                <a:schemeClr val="accent1">
                  <a:lumMod val="7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89896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946585"/>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93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pPr algn="just"/>
            <a:r>
              <a:rPr lang="cs-CZ" b="1" i="1" dirty="0">
                <a:solidFill>
                  <a:schemeClr val="accent6">
                    <a:lumMod val="75000"/>
                  </a:schemeClr>
                </a:solidFill>
              </a:rPr>
              <a:t>Cílem humanitární pomoci je zamezit ztrátám na životech a zmírnit lidské utrpení způsobené přírodní či lidmi způsobenou katastrofou nebo ozbrojeným konfliktem</a:t>
            </a:r>
            <a:r>
              <a:rPr lang="cs-CZ" dirty="0"/>
              <a:t>. </a:t>
            </a:r>
            <a:endParaRPr lang="cs-CZ" dirty="0" smtClean="0"/>
          </a:p>
          <a:p>
            <a:pPr algn="just"/>
            <a:r>
              <a:rPr lang="cs-CZ" dirty="0" smtClean="0"/>
              <a:t>Dále </a:t>
            </a:r>
            <a:r>
              <a:rPr lang="cs-CZ" dirty="0"/>
              <a:t>jde též o pomoc zemím a regionům zasaženým dlouhodobou, komplexní humanitární krizí. </a:t>
            </a:r>
          </a:p>
          <a:p>
            <a:pPr algn="just"/>
            <a:r>
              <a:rPr lang="cs-CZ" dirty="0"/>
              <a:t>V souvislosti s klimatickou změnou roste význam prevence katastrof, jež je rovněž součástí humanitární pomoci. </a:t>
            </a:r>
            <a:endParaRPr lang="cs-CZ" dirty="0" smtClean="0"/>
          </a:p>
          <a:p>
            <a:pPr algn="just"/>
            <a:r>
              <a:rPr lang="cs-CZ" dirty="0" smtClean="0"/>
              <a:t>Poskytování </a:t>
            </a:r>
            <a:r>
              <a:rPr lang="cs-CZ" dirty="0"/>
              <a:t>humanitární pomoci se řídí mezinárodní uznávanými zásadami dobrého dárcovství, především základními principy lidskosti, nestrannosti, neutrality a nezávislosti.</a:t>
            </a:r>
          </a:p>
          <a:p>
            <a:endParaRPr lang="cs-CZ" dirty="0"/>
          </a:p>
        </p:txBody>
      </p:sp>
      <p:sp>
        <p:nvSpPr>
          <p:cNvPr id="2" name="Nadpis 1"/>
          <p:cNvSpPr>
            <a:spLocks noGrp="1"/>
          </p:cNvSpPr>
          <p:nvPr>
            <p:ph type="title"/>
          </p:nvPr>
        </p:nvSpPr>
        <p:spPr/>
        <p:txBody>
          <a:bodyPr>
            <a:normAutofit/>
          </a:bodyPr>
          <a:lstStyle/>
          <a:p>
            <a:r>
              <a:rPr lang="cs-CZ" sz="3200" b="1" i="1" dirty="0">
                <a:solidFill>
                  <a:schemeClr val="accent1">
                    <a:lumMod val="50000"/>
                  </a:schemeClr>
                </a:solidFill>
              </a:rPr>
              <a:t>Humanitární pomoc – solidarita s postiženými zeměmi a oblastmi</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509120"/>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54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fontScale="85000" lnSpcReduction="20000"/>
          </a:bodyPr>
          <a:lstStyle/>
          <a:p>
            <a:r>
              <a:rPr lang="cs-CZ" b="1" dirty="0" smtClean="0">
                <a:solidFill>
                  <a:schemeClr val="accent6">
                    <a:lumMod val="75000"/>
                  </a:schemeClr>
                </a:solidFill>
              </a:rPr>
              <a:t>Pomoc je poskytována v krizových oblastech po celém světě</a:t>
            </a:r>
            <a:r>
              <a:rPr lang="cs-CZ" b="1" dirty="0" smtClean="0"/>
              <a:t>:</a:t>
            </a:r>
          </a:p>
          <a:p>
            <a:pPr marL="285750" indent="-285750">
              <a:buFont typeface="Wingdings" panose="05000000000000000000" pitchFamily="2" charset="2"/>
              <a:buChar char="Ø"/>
            </a:pPr>
            <a:r>
              <a:rPr lang="cs-CZ" dirty="0" smtClean="0"/>
              <a:t>Sýrie</a:t>
            </a:r>
          </a:p>
          <a:p>
            <a:pPr marL="285750" indent="-285750">
              <a:buFont typeface="Wingdings" panose="05000000000000000000" pitchFamily="2" charset="2"/>
              <a:buChar char="Ø"/>
            </a:pPr>
            <a:r>
              <a:rPr lang="cs-CZ" dirty="0" smtClean="0"/>
              <a:t>Afganistán</a:t>
            </a:r>
          </a:p>
          <a:p>
            <a:pPr marL="285750" indent="-285750">
              <a:buFont typeface="Wingdings" panose="05000000000000000000" pitchFamily="2" charset="2"/>
              <a:buChar char="Ø"/>
            </a:pPr>
            <a:r>
              <a:rPr lang="cs-CZ" dirty="0" smtClean="0"/>
              <a:t>Okupované palestinské území</a:t>
            </a:r>
          </a:p>
          <a:p>
            <a:pPr marL="285750" indent="-285750">
              <a:buFont typeface="Wingdings" panose="05000000000000000000" pitchFamily="2" charset="2"/>
              <a:buChar char="Ø"/>
            </a:pPr>
            <a:r>
              <a:rPr lang="cs-CZ" dirty="0" smtClean="0"/>
              <a:t>Další části Afriky</a:t>
            </a:r>
          </a:p>
          <a:p>
            <a:pPr marL="285750" indent="-285750">
              <a:buFont typeface="Wingdings" panose="05000000000000000000" pitchFamily="2" charset="2"/>
              <a:buChar char="Ø"/>
            </a:pPr>
            <a:r>
              <a:rPr lang="cs-CZ" dirty="0" smtClean="0"/>
              <a:t>Střední a Jižní Amerika</a:t>
            </a:r>
          </a:p>
          <a:p>
            <a:pPr marL="285750" indent="-285750">
              <a:buFont typeface="Wingdings" panose="05000000000000000000" pitchFamily="2" charset="2"/>
              <a:buChar char="Ø"/>
            </a:pPr>
            <a:r>
              <a:rPr lang="cs-CZ" dirty="0" smtClean="0"/>
              <a:t>Jihovýchodní Asie</a:t>
            </a:r>
          </a:p>
          <a:p>
            <a:pPr marL="0" indent="0">
              <a:buNone/>
            </a:pPr>
            <a:r>
              <a:rPr lang="cs-CZ" b="1" dirty="0" smtClean="0">
                <a:solidFill>
                  <a:schemeClr val="accent6">
                    <a:lumMod val="75000"/>
                  </a:schemeClr>
                </a:solidFill>
              </a:rPr>
              <a:t>Generální ředitelství pro humanitární pomoc poskytuje pomoc těm, kteří se v důsledku humanitární  krize dostali do krajní životní situace.</a:t>
            </a:r>
          </a:p>
          <a:p>
            <a:pPr marL="0" indent="0">
              <a:buNone/>
            </a:pPr>
            <a:r>
              <a:rPr lang="cs-CZ" dirty="0" smtClean="0"/>
              <a:t>Neohlíží se přitom na:</a:t>
            </a:r>
          </a:p>
          <a:p>
            <a:pPr marL="285750" indent="-285750">
              <a:buFont typeface="Wingdings" panose="05000000000000000000" pitchFamily="2" charset="2"/>
              <a:buChar char="Ø"/>
            </a:pPr>
            <a:r>
              <a:rPr lang="cs-CZ" dirty="0" smtClean="0"/>
              <a:t>Příslušnost</a:t>
            </a:r>
          </a:p>
          <a:p>
            <a:pPr marL="285750" indent="-285750">
              <a:buFont typeface="Wingdings" panose="05000000000000000000" pitchFamily="2" charset="2"/>
              <a:buChar char="Ø"/>
            </a:pPr>
            <a:r>
              <a:rPr lang="cs-CZ" dirty="0" smtClean="0"/>
              <a:t>Vyznání</a:t>
            </a:r>
          </a:p>
          <a:p>
            <a:pPr marL="285750" indent="-285750">
              <a:buFont typeface="Wingdings" panose="05000000000000000000" pitchFamily="2" charset="2"/>
              <a:buChar char="Ø"/>
            </a:pPr>
            <a:r>
              <a:rPr lang="cs-CZ" dirty="0" smtClean="0"/>
              <a:t>Pohlaví</a:t>
            </a:r>
          </a:p>
          <a:p>
            <a:pPr marL="285750" indent="-285750">
              <a:buFont typeface="Wingdings" panose="05000000000000000000" pitchFamily="2" charset="2"/>
              <a:buChar char="Ø"/>
            </a:pPr>
            <a:r>
              <a:rPr lang="cs-CZ" dirty="0" smtClean="0"/>
              <a:t>Etnický původ</a:t>
            </a:r>
          </a:p>
          <a:p>
            <a:pPr marL="0" indent="0">
              <a:buNone/>
            </a:pPr>
            <a:endParaRPr lang="cs-CZ" dirty="0" smtClean="0"/>
          </a:p>
          <a:p>
            <a:endParaRPr lang="cs-CZ" dirty="0"/>
          </a:p>
        </p:txBody>
      </p:sp>
      <p:sp>
        <p:nvSpPr>
          <p:cNvPr id="2" name="Nadpis 1"/>
          <p:cNvSpPr>
            <a:spLocks noGrp="1"/>
          </p:cNvSpPr>
          <p:nvPr>
            <p:ph type="title"/>
          </p:nvPr>
        </p:nvSpPr>
        <p:spPr/>
        <p:txBody>
          <a:bodyPr>
            <a:normAutofit/>
          </a:bodyPr>
          <a:lstStyle/>
          <a:p>
            <a:r>
              <a:rPr lang="cs-CZ" sz="2800" b="1" i="1" dirty="0">
                <a:solidFill>
                  <a:schemeClr val="accent1">
                    <a:lumMod val="75000"/>
                  </a:schemeClr>
                </a:solidFill>
              </a:rPr>
              <a:t>Humanitární pomoc z gesce EU</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581128"/>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027" y="1916832"/>
            <a:ext cx="22860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9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lstStyle/>
          <a:p>
            <a:pPr marL="0" indent="0">
              <a:buNone/>
            </a:pPr>
            <a:r>
              <a:rPr lang="cs-CZ" dirty="0" smtClean="0">
                <a:solidFill>
                  <a:schemeClr val="accent6">
                    <a:lumMod val="75000"/>
                  </a:schemeClr>
                </a:solidFill>
              </a:rPr>
              <a:t>Neřeší pouze bezprostřední důsledky přírodních katastrof a konfliktů, ale i na </a:t>
            </a:r>
          </a:p>
          <a:p>
            <a:pPr marL="285750" indent="-285750">
              <a:buFont typeface="Wingdings" panose="05000000000000000000" pitchFamily="2" charset="2"/>
              <a:buChar char="Ø"/>
            </a:pPr>
            <a:r>
              <a:rPr lang="cs-CZ" dirty="0" smtClean="0"/>
              <a:t>Snížení rizika vzniku katastrof</a:t>
            </a:r>
          </a:p>
          <a:p>
            <a:pPr marL="285750" indent="-285750">
              <a:buFont typeface="Wingdings" panose="05000000000000000000" pitchFamily="2" charset="2"/>
              <a:buChar char="Ø"/>
            </a:pPr>
            <a:r>
              <a:rPr lang="cs-CZ" dirty="0" smtClean="0"/>
              <a:t>Zlepšení připravenosti na katastrofy</a:t>
            </a:r>
          </a:p>
          <a:p>
            <a:pPr marL="285750" indent="-285750">
              <a:buFont typeface="Wingdings" panose="05000000000000000000" pitchFamily="2" charset="2"/>
              <a:buChar char="Ø"/>
            </a:pPr>
            <a:r>
              <a:rPr lang="cs-CZ" dirty="0" smtClean="0"/>
              <a:t>Vypracování vhodné strategie při ukončování pomoci</a:t>
            </a:r>
          </a:p>
          <a:p>
            <a:pPr marL="285750" indent="-285750">
              <a:buFont typeface="Wingdings" panose="05000000000000000000" pitchFamily="2" charset="2"/>
              <a:buChar char="Ø"/>
            </a:pPr>
            <a:r>
              <a:rPr lang="cs-CZ" dirty="0" smtClean="0"/>
              <a:t>Posílení celkové odolnosti obyvatelstva </a:t>
            </a:r>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2" name="Nadpis 1"/>
          <p:cNvSpPr>
            <a:spLocks noGrp="1"/>
          </p:cNvSpPr>
          <p:nvPr>
            <p:ph type="title"/>
          </p:nvPr>
        </p:nvSpPr>
        <p:spPr/>
        <p:txBody>
          <a:bodyPr>
            <a:normAutofit/>
          </a:bodyPr>
          <a:lstStyle/>
          <a:p>
            <a:r>
              <a:rPr lang="cs-CZ" sz="2800" b="1" i="1" dirty="0" smtClean="0">
                <a:solidFill>
                  <a:schemeClr val="accent1">
                    <a:lumMod val="75000"/>
                  </a:schemeClr>
                </a:solidFill>
              </a:rPr>
              <a:t>Činnost Evropské komise</a:t>
            </a:r>
            <a:endParaRPr lang="cs-CZ" sz="2800" b="1" i="1" dirty="0">
              <a:solidFill>
                <a:schemeClr val="accent1">
                  <a:lumMod val="75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077072"/>
            <a:ext cx="28384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33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lstStyle/>
          <a:p>
            <a:r>
              <a:rPr lang="cs-CZ" dirty="0" smtClean="0"/>
              <a:t>Pomoc Evropských orgánů a zemí EU představuje polovinu oficiální pomoci z celého světa</a:t>
            </a:r>
          </a:p>
          <a:p>
            <a:r>
              <a:rPr lang="cs-CZ" dirty="0" smtClean="0">
                <a:solidFill>
                  <a:schemeClr val="accent6">
                    <a:lumMod val="75000"/>
                  </a:schemeClr>
                </a:solidFill>
              </a:rPr>
              <a:t>Ročně jde o 1 miliardu eur</a:t>
            </a:r>
          </a:p>
          <a:p>
            <a:pPr marL="0" indent="0">
              <a:buNone/>
            </a:pPr>
            <a:endParaRPr lang="cs-CZ" dirty="0"/>
          </a:p>
        </p:txBody>
      </p:sp>
      <p:sp>
        <p:nvSpPr>
          <p:cNvPr id="2" name="Nadpis 1"/>
          <p:cNvSpPr>
            <a:spLocks noGrp="1"/>
          </p:cNvSpPr>
          <p:nvPr>
            <p:ph type="title"/>
          </p:nvPr>
        </p:nvSpPr>
        <p:spPr/>
        <p:txBody>
          <a:bodyPr>
            <a:normAutofit/>
          </a:bodyPr>
          <a:lstStyle/>
          <a:p>
            <a:r>
              <a:rPr lang="cs-CZ" sz="2800" b="1" i="1" dirty="0">
                <a:solidFill>
                  <a:schemeClr val="accent1">
                    <a:lumMod val="75000"/>
                  </a:schemeClr>
                </a:solidFill>
              </a:rPr>
              <a:t>Humanitární pomoc z gesce EU</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57387"/>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096" y="4415209"/>
            <a:ext cx="2466975" cy="164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437112"/>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533562"/>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363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pPr marL="0" indent="0">
              <a:buNone/>
            </a:pPr>
            <a:r>
              <a:rPr lang="cs-CZ" i="1" dirty="0" smtClean="0"/>
              <a:t>Partneři </a:t>
            </a:r>
            <a:r>
              <a:rPr lang="cs-CZ" i="1" dirty="0"/>
              <a:t>EU v oblasti humanitární pomoci musí vyznávat základní humanitární zásady, jež jsou základem veškerých operací EU: </a:t>
            </a:r>
            <a:endParaRPr lang="cs-CZ" dirty="0"/>
          </a:p>
          <a:p>
            <a:pPr marL="285750" indent="-285750">
              <a:buFont typeface="Wingdings" panose="05000000000000000000" pitchFamily="2" charset="2"/>
              <a:buChar char="Ø"/>
            </a:pPr>
            <a:r>
              <a:rPr lang="cs-CZ" b="1" dirty="0">
                <a:solidFill>
                  <a:schemeClr val="accent6">
                    <a:lumMod val="75000"/>
                  </a:schemeClr>
                </a:solidFill>
              </a:rPr>
              <a:t>Lidskost</a:t>
            </a:r>
            <a:r>
              <a:rPr lang="cs-CZ" i="1" dirty="0"/>
              <a:t>: utrpení si vyžaduje pomoc bez ohledu na to, kde k němu dochází, a pomáhat je třeba především těm nejzranitelnějším. </a:t>
            </a:r>
            <a:endParaRPr lang="cs-CZ" dirty="0"/>
          </a:p>
          <a:p>
            <a:pPr marL="285750" indent="-285750">
              <a:buFont typeface="Wingdings" panose="05000000000000000000" pitchFamily="2" charset="2"/>
              <a:buChar char="Ø"/>
            </a:pPr>
            <a:r>
              <a:rPr lang="cs-CZ" b="1" dirty="0" smtClean="0">
                <a:solidFill>
                  <a:schemeClr val="accent6">
                    <a:lumMod val="75000"/>
                  </a:schemeClr>
                </a:solidFill>
              </a:rPr>
              <a:t>Neutralita</a:t>
            </a:r>
            <a:r>
              <a:rPr lang="cs-CZ" dirty="0"/>
              <a:t>: </a:t>
            </a:r>
            <a:r>
              <a:rPr lang="cs-CZ" i="1" dirty="0"/>
              <a:t>pomoc se nesmí poskytovat přednostně některé skupině obyvatel. </a:t>
            </a:r>
            <a:endParaRPr lang="cs-CZ" dirty="0"/>
          </a:p>
          <a:p>
            <a:pPr marL="285750" indent="-285750">
              <a:buFont typeface="Wingdings" panose="05000000000000000000" pitchFamily="2" charset="2"/>
              <a:buChar char="Ø"/>
            </a:pPr>
            <a:r>
              <a:rPr lang="cs-CZ" b="1" dirty="0" smtClean="0">
                <a:solidFill>
                  <a:schemeClr val="accent6">
                    <a:lumMod val="75000"/>
                  </a:schemeClr>
                </a:solidFill>
              </a:rPr>
              <a:t>Nestrannost</a:t>
            </a:r>
            <a:r>
              <a:rPr lang="cs-CZ" dirty="0"/>
              <a:t>: </a:t>
            </a:r>
            <a:r>
              <a:rPr lang="cs-CZ" i="1" dirty="0"/>
              <a:t>při poskytování pomoci se musí vycházet pouze z potřeb, bez jakékoli diskriminace. </a:t>
            </a:r>
            <a:endParaRPr lang="cs-CZ" dirty="0"/>
          </a:p>
          <a:p>
            <a:pPr marL="285750" indent="-285750">
              <a:buFont typeface="Wingdings" panose="05000000000000000000" pitchFamily="2" charset="2"/>
              <a:buChar char="Ø"/>
            </a:pPr>
            <a:r>
              <a:rPr lang="cs-CZ" b="1" dirty="0" smtClean="0">
                <a:solidFill>
                  <a:schemeClr val="accent6">
                    <a:lumMod val="75000"/>
                  </a:schemeClr>
                </a:solidFill>
              </a:rPr>
              <a:t>Nezávislost</a:t>
            </a:r>
            <a:r>
              <a:rPr lang="cs-CZ" dirty="0"/>
              <a:t>: </a:t>
            </a:r>
            <a:r>
              <a:rPr lang="cs-CZ" i="1" dirty="0"/>
              <a:t>jediným důvodem pro poskytování humanitární pomoci je snížit utrpení lidí. Nesmí sloužit politickým, hospodářským či vojenským účelům. </a:t>
            </a:r>
            <a:endParaRPr lang="cs-CZ" dirty="0"/>
          </a:p>
          <a:p>
            <a:pPr>
              <a:buFont typeface="Wingdings" panose="05000000000000000000" pitchFamily="2" charset="2"/>
              <a:buChar char="Ø"/>
            </a:pPr>
            <a:endParaRPr lang="cs-CZ" dirty="0"/>
          </a:p>
        </p:txBody>
      </p:sp>
      <p:sp>
        <p:nvSpPr>
          <p:cNvPr id="2" name="Nadpis 1"/>
          <p:cNvSpPr>
            <a:spLocks noGrp="1"/>
          </p:cNvSpPr>
          <p:nvPr>
            <p:ph type="title"/>
          </p:nvPr>
        </p:nvSpPr>
        <p:spPr/>
        <p:txBody>
          <a:bodyPr>
            <a:normAutofit/>
          </a:bodyPr>
          <a:lstStyle/>
          <a:p>
            <a:r>
              <a:rPr lang="cs-CZ" sz="2800" b="1" i="1" dirty="0" smtClean="0">
                <a:solidFill>
                  <a:schemeClr val="accent1">
                    <a:lumMod val="75000"/>
                  </a:schemeClr>
                </a:solidFill>
              </a:rPr>
              <a:t>Základní společné hodnoty</a:t>
            </a:r>
            <a:endParaRPr lang="cs-CZ" sz="2800" b="1" i="1" dirty="0">
              <a:solidFill>
                <a:schemeClr val="accent1">
                  <a:lumMod val="75000"/>
                </a:schemeClr>
              </a:solidFill>
            </a:endParaRPr>
          </a:p>
        </p:txBody>
      </p:sp>
    </p:spTree>
    <p:extLst>
      <p:ext uri="{BB962C8B-B14F-4D97-AF65-F5344CB8AC3E}">
        <p14:creationId xmlns:p14="http://schemas.microsoft.com/office/powerpoint/2010/main" val="350205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fontScale="92500" lnSpcReduction="10000"/>
          </a:bodyPr>
          <a:lstStyle/>
          <a:p>
            <a:pPr algn="just">
              <a:spcBef>
                <a:spcPts val="0"/>
              </a:spcBef>
            </a:pPr>
            <a:r>
              <a:rPr lang="cs-CZ" dirty="0" smtClean="0"/>
              <a:t>Mimo vládní a mezinárodní podporu má velký díl na humanitární pomoci i neziskové organizace.</a:t>
            </a:r>
          </a:p>
          <a:p>
            <a:pPr algn="just">
              <a:spcBef>
                <a:spcPts val="0"/>
              </a:spcBef>
            </a:pPr>
            <a:r>
              <a:rPr lang="cs-CZ" dirty="0" smtClean="0"/>
              <a:t>Nejvýznamnější z nich jsou :</a:t>
            </a:r>
          </a:p>
          <a:p>
            <a:pPr algn="just">
              <a:spcBef>
                <a:spcPts val="0"/>
              </a:spcBef>
            </a:pPr>
            <a:endParaRPr lang="cs-CZ" dirty="0" smtClean="0"/>
          </a:p>
          <a:p>
            <a:pPr algn="just">
              <a:spcBef>
                <a:spcPts val="0"/>
              </a:spcBef>
            </a:pPr>
            <a:r>
              <a:rPr lang="cs-CZ" b="1" i="1" dirty="0" smtClean="0">
                <a:solidFill>
                  <a:schemeClr val="accent6">
                    <a:lumMod val="75000"/>
                  </a:schemeClr>
                </a:solidFill>
              </a:rPr>
              <a:t>Lékaři bez hranic </a:t>
            </a:r>
            <a:r>
              <a:rPr lang="cs-CZ" dirty="0" smtClean="0"/>
              <a:t>– všichni </a:t>
            </a:r>
            <a:r>
              <a:rPr lang="cs-CZ" dirty="0"/>
              <a:t>lidé právo na pomoc a ochranu svých základních potřeb bez ohledu na národnost, barvu pleti, politické nebo náboženské přesvědčení. Aby byla humanitární pomoc účinná a dostalo se jí všem potřebným, musí být nestranná a nezávislá na politických či ekonomických zájmech</a:t>
            </a:r>
            <a:r>
              <a:rPr lang="cs-CZ" dirty="0" smtClean="0"/>
              <a:t>.</a:t>
            </a:r>
          </a:p>
          <a:p>
            <a:pPr algn="just">
              <a:spcBef>
                <a:spcPts val="0"/>
              </a:spcBef>
            </a:pPr>
            <a:r>
              <a:rPr lang="cs-CZ" dirty="0" smtClean="0"/>
              <a:t>Organizace byla založena v roce 1971, </a:t>
            </a:r>
          </a:p>
          <a:p>
            <a:pPr algn="just">
              <a:spcBef>
                <a:spcPts val="0"/>
              </a:spcBef>
            </a:pPr>
            <a:r>
              <a:rPr lang="cs-CZ" dirty="0" smtClean="0"/>
              <a:t>Francouzskými Lékaři, </a:t>
            </a:r>
            <a:r>
              <a:rPr lang="cs-CZ" dirty="0"/>
              <a:t> za dobu své existence </a:t>
            </a:r>
            <a:endParaRPr lang="cs-CZ" dirty="0" smtClean="0"/>
          </a:p>
          <a:p>
            <a:pPr algn="just">
              <a:spcBef>
                <a:spcPts val="0"/>
              </a:spcBef>
            </a:pPr>
            <a:r>
              <a:rPr lang="cs-CZ" dirty="0" smtClean="0"/>
              <a:t>poctěna několika </a:t>
            </a:r>
            <a:r>
              <a:rPr lang="cs-CZ" dirty="0"/>
              <a:t>oceněními, z nichž </a:t>
            </a:r>
            <a:endParaRPr lang="cs-CZ" dirty="0" smtClean="0"/>
          </a:p>
          <a:p>
            <a:pPr algn="just">
              <a:spcBef>
                <a:spcPts val="0"/>
              </a:spcBef>
            </a:pPr>
            <a:r>
              <a:rPr lang="cs-CZ" dirty="0" smtClean="0"/>
              <a:t>nejvýznamnější </a:t>
            </a:r>
            <a:r>
              <a:rPr lang="cs-CZ" dirty="0"/>
              <a:t>je </a:t>
            </a:r>
            <a:r>
              <a:rPr lang="cs-CZ" dirty="0" smtClean="0"/>
              <a:t>Nobelova </a:t>
            </a:r>
            <a:r>
              <a:rPr lang="cs-CZ" dirty="0"/>
              <a:t>cena za mír v roce 1999</a:t>
            </a:r>
            <a:r>
              <a:rPr lang="cs-CZ" dirty="0" smtClean="0"/>
              <a:t>.</a:t>
            </a:r>
          </a:p>
          <a:p>
            <a:pPr algn="just">
              <a:spcBef>
                <a:spcPts val="0"/>
              </a:spcBef>
            </a:pPr>
            <a:endParaRPr lang="cs-CZ" dirty="0" smtClean="0"/>
          </a:p>
          <a:p>
            <a:pPr algn="just">
              <a:spcBef>
                <a:spcPts val="0"/>
              </a:spcBef>
            </a:pPr>
            <a:endParaRPr lang="cs-CZ" dirty="0" smtClean="0"/>
          </a:p>
          <a:p>
            <a:pPr algn="just">
              <a:spcBef>
                <a:spcPts val="0"/>
              </a:spcBef>
            </a:pPr>
            <a:r>
              <a:rPr lang="cs-CZ" b="1" i="1" dirty="0" smtClean="0">
                <a:solidFill>
                  <a:schemeClr val="accent6">
                    <a:lumMod val="75000"/>
                  </a:schemeClr>
                </a:solidFill>
              </a:rPr>
              <a:t>Mezinárodní červený kříž a Červený půlměsíc - </a:t>
            </a:r>
            <a:r>
              <a:rPr lang="cs-CZ" dirty="0"/>
              <a:t>Mezinárodní hnutí Červeného kříže a Červeného půlměsíce bylo založeno v r. 1863, Historie ČČK sahá až do roku 1868, kdy byl založen "Vlastenecký pomocný spolek pro Království české", jako třináctá národní společnost Červeného kříže na světě.</a:t>
            </a:r>
            <a:endParaRPr lang="cs-CZ" b="1" i="1" dirty="0" smtClean="0">
              <a:solidFill>
                <a:schemeClr val="accent6">
                  <a:lumMod val="75000"/>
                </a:schemeClr>
              </a:solidFill>
            </a:endParaRPr>
          </a:p>
          <a:p>
            <a:endParaRPr lang="cs-CZ" dirty="0"/>
          </a:p>
        </p:txBody>
      </p:sp>
      <p:sp>
        <p:nvSpPr>
          <p:cNvPr id="2" name="Nadpis 1"/>
          <p:cNvSpPr>
            <a:spLocks noGrp="1"/>
          </p:cNvSpPr>
          <p:nvPr>
            <p:ph type="title"/>
          </p:nvPr>
        </p:nvSpPr>
        <p:spPr/>
        <p:txBody>
          <a:bodyPr/>
          <a:lstStyle/>
          <a:p>
            <a:r>
              <a:rPr lang="cs-CZ" sz="2800" b="1" i="1" dirty="0" smtClean="0">
                <a:solidFill>
                  <a:schemeClr val="accent1">
                    <a:lumMod val="50000"/>
                  </a:schemeClr>
                </a:solidFill>
              </a:rPr>
              <a:t>Závěrem</a:t>
            </a:r>
            <a:r>
              <a:rPr lang="cs-CZ" dirty="0" smtClean="0"/>
              <a:t> </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501008"/>
            <a:ext cx="2448272" cy="144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9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lstStyle/>
          <a:p>
            <a:r>
              <a:rPr lang="cs-CZ" dirty="0" smtClean="0">
                <a:hlinkClick r:id="rId2"/>
              </a:rPr>
              <a:t>http</a:t>
            </a:r>
            <a:r>
              <a:rPr lang="cs-CZ" dirty="0">
                <a:hlinkClick r:id="rId2"/>
              </a:rPr>
              <a:t>://</a:t>
            </a:r>
            <a:r>
              <a:rPr lang="cs-CZ" dirty="0" smtClean="0">
                <a:hlinkClick r:id="rId2"/>
              </a:rPr>
              <a:t>www.czda.cz/cra/projekty.htm</a:t>
            </a:r>
            <a:endParaRPr lang="cs-CZ" dirty="0" smtClean="0"/>
          </a:p>
          <a:p>
            <a:r>
              <a:rPr lang="cs-CZ" dirty="0">
                <a:hlinkClick r:id="rId3"/>
              </a:rPr>
              <a:t>http://</a:t>
            </a:r>
            <a:r>
              <a:rPr lang="cs-CZ" dirty="0" smtClean="0">
                <a:hlinkClick r:id="rId3"/>
              </a:rPr>
              <a:t>www.mzv.cz</a:t>
            </a:r>
            <a:endParaRPr lang="cs-CZ" dirty="0" smtClean="0"/>
          </a:p>
          <a:p>
            <a:r>
              <a:rPr lang="cs-CZ" dirty="0">
                <a:hlinkClick r:id="rId4"/>
              </a:rPr>
              <a:t>http://</a:t>
            </a:r>
            <a:r>
              <a:rPr lang="cs-CZ" dirty="0" smtClean="0">
                <a:hlinkClick r:id="rId4"/>
              </a:rPr>
              <a:t>www.hzscr.cz</a:t>
            </a:r>
            <a:r>
              <a:rPr lang="cs-CZ" dirty="0" smtClean="0"/>
              <a:t> – Hasičský záchranný sbor ČR</a:t>
            </a:r>
          </a:p>
          <a:p>
            <a:r>
              <a:rPr lang="cs-CZ" dirty="0">
                <a:hlinkClick r:id="rId5"/>
              </a:rPr>
              <a:t>http://www.dotacni.info/tag/fond-solidarity</a:t>
            </a:r>
            <a:r>
              <a:rPr lang="cs-CZ" dirty="0" smtClean="0">
                <a:hlinkClick r:id="rId5"/>
              </a:rPr>
              <a:t>/</a:t>
            </a:r>
            <a:endParaRPr lang="cs-CZ" dirty="0" smtClean="0"/>
          </a:p>
          <a:p>
            <a:r>
              <a:rPr lang="cs-CZ" dirty="0">
                <a:hlinkClick r:id="rId6"/>
              </a:rPr>
              <a:t>http://</a:t>
            </a:r>
            <a:r>
              <a:rPr lang="cs-CZ" dirty="0" smtClean="0">
                <a:hlinkClick r:id="rId6"/>
              </a:rPr>
              <a:t>www.clovekvtisni.cz</a:t>
            </a:r>
            <a:r>
              <a:rPr lang="cs-CZ" dirty="0" smtClean="0"/>
              <a:t> </a:t>
            </a:r>
          </a:p>
          <a:p>
            <a:r>
              <a:rPr lang="cs-CZ" dirty="0">
                <a:hlinkClick r:id="rId7"/>
              </a:rPr>
              <a:t>http://</a:t>
            </a:r>
            <a:r>
              <a:rPr lang="cs-CZ" dirty="0" smtClean="0">
                <a:hlinkClick r:id="rId7"/>
              </a:rPr>
              <a:t>svet.charita.cz</a:t>
            </a:r>
            <a:endParaRPr lang="cs-CZ" dirty="0" smtClean="0"/>
          </a:p>
          <a:p>
            <a:r>
              <a:rPr lang="cs-CZ" dirty="0">
                <a:hlinkClick r:id="rId8"/>
              </a:rPr>
              <a:t>http://europa.eu</a:t>
            </a:r>
            <a:r>
              <a:rPr lang="cs-CZ" dirty="0" smtClean="0">
                <a:hlinkClick r:id="rId8"/>
              </a:rPr>
              <a:t>/</a:t>
            </a:r>
            <a:endParaRPr lang="cs-CZ" dirty="0" smtClean="0"/>
          </a:p>
          <a:p>
            <a:r>
              <a:rPr lang="cs-CZ" dirty="0">
                <a:hlinkClick r:id="rId9"/>
              </a:rPr>
              <a:t>http://</a:t>
            </a:r>
            <a:r>
              <a:rPr lang="cs-CZ" dirty="0" smtClean="0">
                <a:hlinkClick r:id="rId9"/>
              </a:rPr>
              <a:t>www.cervenykriz.eu</a:t>
            </a:r>
            <a:endParaRPr lang="cs-CZ" dirty="0" smtClean="0"/>
          </a:p>
          <a:p>
            <a:r>
              <a:rPr lang="cs-CZ" dirty="0">
                <a:hlinkClick r:id="rId10"/>
              </a:rPr>
              <a:t>http://www.lekari-bez-hranic.cz</a:t>
            </a:r>
            <a:r>
              <a:rPr lang="cs-CZ" dirty="0" smtClean="0">
                <a:hlinkClick r:id="rId10"/>
              </a:rPr>
              <a:t>/</a:t>
            </a:r>
            <a:endParaRPr lang="cs-CZ" dirty="0" smtClean="0"/>
          </a:p>
          <a:p>
            <a:endParaRPr lang="cs-CZ" dirty="0" smtClean="0"/>
          </a:p>
          <a:p>
            <a:endParaRPr lang="cs-CZ" dirty="0"/>
          </a:p>
        </p:txBody>
      </p:sp>
      <p:sp>
        <p:nvSpPr>
          <p:cNvPr id="2" name="Nadpis 1"/>
          <p:cNvSpPr>
            <a:spLocks noGrp="1"/>
          </p:cNvSpPr>
          <p:nvPr>
            <p:ph type="title"/>
          </p:nvPr>
        </p:nvSpPr>
        <p:spPr/>
        <p:txBody>
          <a:bodyPr/>
          <a:lstStyle/>
          <a:p>
            <a:r>
              <a:rPr lang="cs-CZ" dirty="0" smtClean="0"/>
              <a:t>Zdroje</a:t>
            </a:r>
            <a:endParaRPr lang="cs-CZ" dirty="0"/>
          </a:p>
        </p:txBody>
      </p:sp>
    </p:spTree>
    <p:extLst>
      <p:ext uri="{BB962C8B-B14F-4D97-AF65-F5344CB8AC3E}">
        <p14:creationId xmlns:p14="http://schemas.microsoft.com/office/powerpoint/2010/main" val="34617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lstStyle/>
          <a:p>
            <a:r>
              <a:rPr lang="cs-CZ" dirty="0" smtClean="0"/>
              <a:t>Děkuji za pozornost</a:t>
            </a:r>
            <a:endParaRPr lang="cs-CZ" dirty="0"/>
          </a:p>
        </p:txBody>
      </p:sp>
      <p:sp>
        <p:nvSpPr>
          <p:cNvPr id="2" name="Nadpis 1"/>
          <p:cNvSpPr>
            <a:spLocks noGrp="1"/>
          </p:cNvSpPr>
          <p:nvPr>
            <p:ph type="title"/>
          </p:nvPr>
        </p:nvSpPr>
        <p:spPr/>
        <p:txBody>
          <a:bodyPr/>
          <a:lstStyle/>
          <a:p>
            <a:endParaRPr lang="cs-CZ" dirty="0"/>
          </a:p>
        </p:txBody>
      </p:sp>
    </p:spTree>
    <p:extLst>
      <p:ext uri="{BB962C8B-B14F-4D97-AF65-F5344CB8AC3E}">
        <p14:creationId xmlns:p14="http://schemas.microsoft.com/office/powerpoint/2010/main" val="303723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67544" y="1700808"/>
            <a:ext cx="7680960" cy="4724400"/>
          </a:xfrm>
        </p:spPr>
        <p:txBody>
          <a:bodyPr>
            <a:noAutofit/>
          </a:bodyPr>
          <a:lstStyle/>
          <a:p>
            <a:pPr algn="just">
              <a:spcBef>
                <a:spcPts val="0"/>
              </a:spcBef>
            </a:pPr>
            <a:r>
              <a:rPr lang="cs-CZ" sz="1400" b="1" dirty="0"/>
              <a:t>Dle účelu zahraniční pomoc nejčastěji dělíme na humanitární a rozvojovou </a:t>
            </a:r>
            <a:r>
              <a:rPr lang="cs-CZ" sz="1400" b="1" dirty="0" smtClean="0"/>
              <a:t>pomoc,</a:t>
            </a:r>
          </a:p>
          <a:p>
            <a:pPr algn="just">
              <a:spcBef>
                <a:spcPts val="0"/>
              </a:spcBef>
            </a:pPr>
            <a:r>
              <a:rPr lang="cs-CZ" sz="1400" dirty="0" smtClean="0"/>
              <a:t>Mezi hlavní formy zahraniční pomoci také řadíme pomoc vojenskou. </a:t>
            </a:r>
          </a:p>
          <a:p>
            <a:pPr marL="0" indent="0" algn="just">
              <a:spcBef>
                <a:spcPts val="0"/>
              </a:spcBef>
              <a:buNone/>
            </a:pPr>
            <a:endParaRPr lang="cs-CZ" sz="1400" dirty="0" smtClean="0"/>
          </a:p>
          <a:p>
            <a:pPr marL="0" indent="0" algn="just">
              <a:spcBef>
                <a:spcPts val="0"/>
              </a:spcBef>
              <a:buNone/>
            </a:pPr>
            <a:r>
              <a:rPr lang="cs-CZ" sz="1400" dirty="0" smtClean="0"/>
              <a:t>Dále </a:t>
            </a:r>
            <a:r>
              <a:rPr lang="cs-CZ" sz="1400" dirty="0"/>
              <a:t>lze zahraniční pomoc členit </a:t>
            </a:r>
            <a:r>
              <a:rPr lang="cs-CZ" sz="1400" b="1" dirty="0">
                <a:solidFill>
                  <a:schemeClr val="accent6">
                    <a:lumMod val="75000"/>
                  </a:schemeClr>
                </a:solidFill>
              </a:rPr>
              <a:t>na vládní a nevládní</a:t>
            </a:r>
            <a:r>
              <a:rPr lang="cs-CZ" sz="1400" dirty="0"/>
              <a:t>. </a:t>
            </a:r>
            <a:endParaRPr lang="cs-CZ" sz="1400" dirty="0" smtClean="0"/>
          </a:p>
          <a:p>
            <a:pPr marL="285750" indent="-285750" algn="just">
              <a:spcBef>
                <a:spcPts val="0"/>
              </a:spcBef>
              <a:buFont typeface="Wingdings" panose="05000000000000000000" pitchFamily="2" charset="2"/>
              <a:buChar char="Ø"/>
            </a:pPr>
            <a:r>
              <a:rPr lang="cs-CZ" sz="1400" dirty="0" smtClean="0">
                <a:solidFill>
                  <a:schemeClr val="accent6">
                    <a:lumMod val="75000"/>
                  </a:schemeClr>
                </a:solidFill>
              </a:rPr>
              <a:t>Vládní </a:t>
            </a:r>
            <a:r>
              <a:rPr lang="cs-CZ" sz="1400" dirty="0">
                <a:solidFill>
                  <a:schemeClr val="accent6">
                    <a:lumMod val="75000"/>
                  </a:schemeClr>
                </a:solidFill>
              </a:rPr>
              <a:t>pomoc </a:t>
            </a:r>
            <a:r>
              <a:rPr lang="cs-CZ" sz="1400" dirty="0"/>
              <a:t>je poskytována ze státního rozpočtu. </a:t>
            </a:r>
          </a:p>
          <a:p>
            <a:pPr marL="285750" indent="-285750" algn="just">
              <a:spcBef>
                <a:spcPts val="0"/>
              </a:spcBef>
              <a:buFont typeface="Wingdings" panose="05000000000000000000" pitchFamily="2" charset="2"/>
              <a:buChar char="Ø"/>
            </a:pPr>
            <a:r>
              <a:rPr lang="cs-CZ" sz="1400" dirty="0" smtClean="0">
                <a:solidFill>
                  <a:schemeClr val="accent6">
                    <a:lumMod val="75000"/>
                  </a:schemeClr>
                </a:solidFill>
              </a:rPr>
              <a:t>Nevládní </a:t>
            </a:r>
            <a:r>
              <a:rPr lang="cs-CZ" sz="1400" dirty="0">
                <a:solidFill>
                  <a:schemeClr val="accent6">
                    <a:lumMod val="75000"/>
                  </a:schemeClr>
                </a:solidFill>
              </a:rPr>
              <a:t>pomoc </a:t>
            </a:r>
            <a:r>
              <a:rPr lang="cs-CZ" sz="1400" dirty="0"/>
              <a:t>je poskytována nevládními organizacemi či nadacemi. </a:t>
            </a:r>
          </a:p>
          <a:p>
            <a:pPr marL="0" indent="0" algn="just">
              <a:spcBef>
                <a:spcPts val="0"/>
              </a:spcBef>
              <a:buNone/>
            </a:pPr>
            <a:r>
              <a:rPr lang="cs-CZ" sz="1400" i="1" dirty="0" smtClean="0"/>
              <a:t>Čím </a:t>
            </a:r>
            <a:r>
              <a:rPr lang="cs-CZ" sz="1400" i="1" dirty="0"/>
              <a:t>dál častěji se také vyskytuje kombinace obou těchto forem, kdy vláda poskytne finanční prostředky na realizaci projektu nevládní organizace. </a:t>
            </a:r>
            <a:endParaRPr lang="cs-CZ" sz="1400" i="1" dirty="0" smtClean="0"/>
          </a:p>
          <a:p>
            <a:pPr marL="0" indent="0" algn="just">
              <a:spcBef>
                <a:spcPts val="0"/>
              </a:spcBef>
              <a:buNone/>
            </a:pPr>
            <a:endParaRPr lang="cs-CZ" sz="1400" dirty="0"/>
          </a:p>
          <a:p>
            <a:pPr marL="0" indent="0" algn="just">
              <a:spcBef>
                <a:spcPts val="0"/>
              </a:spcBef>
              <a:buNone/>
            </a:pPr>
            <a:r>
              <a:rPr lang="cs-CZ" sz="1400" dirty="0" smtClean="0"/>
              <a:t>Dále můžeme zahraniční pomoc dělit na : </a:t>
            </a:r>
          </a:p>
          <a:p>
            <a:pPr marL="0" indent="0" algn="just">
              <a:spcBef>
                <a:spcPts val="0"/>
              </a:spcBef>
              <a:buNone/>
            </a:pPr>
            <a:r>
              <a:rPr lang="cs-CZ" sz="1400" dirty="0"/>
              <a:t>P</a:t>
            </a:r>
            <a:r>
              <a:rPr lang="cs-CZ" sz="1400" dirty="0" smtClean="0"/>
              <a:t>omoc </a:t>
            </a:r>
            <a:r>
              <a:rPr lang="cs-CZ" sz="1400" b="1" dirty="0">
                <a:solidFill>
                  <a:schemeClr val="accent6">
                    <a:lumMod val="75000"/>
                  </a:schemeClr>
                </a:solidFill>
              </a:rPr>
              <a:t>bilaterální a multilaterální</a:t>
            </a:r>
            <a:r>
              <a:rPr lang="cs-CZ" sz="1400" dirty="0"/>
              <a:t>. </a:t>
            </a:r>
            <a:endParaRPr lang="cs-CZ" sz="1400" dirty="0" smtClean="0"/>
          </a:p>
          <a:p>
            <a:pPr marL="285750" indent="-285750" algn="just">
              <a:spcBef>
                <a:spcPts val="0"/>
              </a:spcBef>
              <a:buFont typeface="Wingdings" panose="05000000000000000000" pitchFamily="2" charset="2"/>
              <a:buChar char="Ø"/>
            </a:pPr>
            <a:r>
              <a:rPr lang="cs-CZ" sz="1400" dirty="0" smtClean="0"/>
              <a:t>Při </a:t>
            </a:r>
            <a:r>
              <a:rPr lang="cs-CZ" sz="1400" dirty="0">
                <a:solidFill>
                  <a:schemeClr val="accent6">
                    <a:lumMod val="75000"/>
                  </a:schemeClr>
                </a:solidFill>
              </a:rPr>
              <a:t>bilateráln</a:t>
            </a:r>
            <a:r>
              <a:rPr lang="cs-CZ" sz="1400" dirty="0"/>
              <a:t>í pomoci je pomoc poskytována dárcovskou vládou přímo zemi, která ji má </a:t>
            </a:r>
            <a:r>
              <a:rPr lang="cs-CZ" sz="1400" dirty="0" smtClean="0"/>
              <a:t>obdržet.</a:t>
            </a:r>
          </a:p>
          <a:p>
            <a:pPr marL="285750" indent="-285750" algn="just">
              <a:spcBef>
                <a:spcPts val="0"/>
              </a:spcBef>
              <a:buFont typeface="Wingdings" panose="05000000000000000000" pitchFamily="2" charset="2"/>
              <a:buChar char="Ø"/>
            </a:pPr>
            <a:r>
              <a:rPr lang="cs-CZ" sz="1400" dirty="0" smtClean="0">
                <a:solidFill>
                  <a:schemeClr val="accent6">
                    <a:lumMod val="75000"/>
                  </a:schemeClr>
                </a:solidFill>
              </a:rPr>
              <a:t>Multilaterální</a:t>
            </a:r>
            <a:r>
              <a:rPr lang="cs-CZ" sz="1400" dirty="0" smtClean="0"/>
              <a:t> </a:t>
            </a:r>
            <a:r>
              <a:rPr lang="cs-CZ" sz="1400" dirty="0"/>
              <a:t>pomoc je realizována prostřednictvím mezinárodních organizací. </a:t>
            </a:r>
            <a:endParaRPr lang="cs-CZ" sz="1400" dirty="0" smtClean="0"/>
          </a:p>
          <a:p>
            <a:pPr algn="just">
              <a:spcBef>
                <a:spcPts val="0"/>
              </a:spcBef>
              <a:buFont typeface="Wingdings" panose="05000000000000000000" pitchFamily="2" charset="2"/>
              <a:buChar char="Ø"/>
            </a:pPr>
            <a:endParaRPr lang="cs-CZ" sz="1400" dirty="0" smtClean="0"/>
          </a:p>
          <a:p>
            <a:pPr algn="just">
              <a:spcBef>
                <a:spcPts val="0"/>
              </a:spcBef>
            </a:pPr>
            <a:r>
              <a:rPr lang="cs-CZ" sz="1400" dirty="0" smtClean="0"/>
              <a:t>Pomoc</a:t>
            </a:r>
            <a:r>
              <a:rPr lang="cs-CZ" sz="1400" b="1" dirty="0" smtClean="0">
                <a:solidFill>
                  <a:schemeClr val="accent6">
                    <a:lumMod val="75000"/>
                  </a:schemeClr>
                </a:solidFill>
              </a:rPr>
              <a:t> dvoustranná a mnohostranná</a:t>
            </a:r>
          </a:p>
          <a:p>
            <a:pPr marL="285750" indent="-285750" algn="just">
              <a:spcBef>
                <a:spcPts val="0"/>
              </a:spcBef>
              <a:buFont typeface="Wingdings" panose="05000000000000000000" pitchFamily="2" charset="2"/>
              <a:buChar char="Ø"/>
            </a:pPr>
            <a:r>
              <a:rPr lang="cs-CZ" sz="1400" dirty="0" smtClean="0">
                <a:solidFill>
                  <a:schemeClr val="accent6">
                    <a:lumMod val="75000"/>
                  </a:schemeClr>
                </a:solidFill>
              </a:rPr>
              <a:t>dvoustranno</a:t>
            </a:r>
            <a:r>
              <a:rPr lang="cs-CZ" sz="1400" dirty="0" smtClean="0"/>
              <a:t>u </a:t>
            </a:r>
            <a:r>
              <a:rPr lang="cs-CZ" sz="1400" dirty="0"/>
              <a:t>zahraniční spolupráci lze zařadit především programy spolupráce s prioritními zeměmi, humanitární pomoc, pomoc uprchlíkům či projekty na posílení veřejné informovanosti v ČR a na odpuštění dluhů rozvojových zemí. </a:t>
            </a:r>
          </a:p>
          <a:p>
            <a:pPr marL="285750" indent="-285750" algn="just">
              <a:spcBef>
                <a:spcPts val="0"/>
              </a:spcBef>
              <a:buFont typeface="Wingdings" panose="05000000000000000000" pitchFamily="2" charset="2"/>
              <a:buChar char="Ø"/>
            </a:pPr>
            <a:r>
              <a:rPr lang="cs-CZ" sz="1400" dirty="0">
                <a:solidFill>
                  <a:schemeClr val="accent6">
                    <a:lumMod val="75000"/>
                  </a:schemeClr>
                </a:solidFill>
              </a:rPr>
              <a:t>m</a:t>
            </a:r>
            <a:r>
              <a:rPr lang="cs-CZ" sz="1400" dirty="0" smtClean="0">
                <a:solidFill>
                  <a:schemeClr val="accent6">
                    <a:lumMod val="75000"/>
                  </a:schemeClr>
                </a:solidFill>
              </a:rPr>
              <a:t>nohostranno</a:t>
            </a:r>
            <a:r>
              <a:rPr lang="cs-CZ" sz="1400" dirty="0" smtClean="0"/>
              <a:t>u </a:t>
            </a:r>
            <a:r>
              <a:rPr lang="cs-CZ" sz="1400" dirty="0"/>
              <a:t>zahraniční spolupráci vyvíjí ČR prostřednictvím mezinárodních vládních organizací ve formě obecných či účelově vázaných příspěvků a dále formou mnohostranných rozvojových projektů. </a:t>
            </a:r>
          </a:p>
        </p:txBody>
      </p:sp>
      <p:sp>
        <p:nvSpPr>
          <p:cNvPr id="2" name="Nadpis 1"/>
          <p:cNvSpPr>
            <a:spLocks noGrp="1"/>
          </p:cNvSpPr>
          <p:nvPr>
            <p:ph type="title"/>
          </p:nvPr>
        </p:nvSpPr>
        <p:spPr/>
        <p:txBody>
          <a:bodyPr>
            <a:normAutofit/>
          </a:bodyPr>
          <a:lstStyle/>
          <a:p>
            <a:r>
              <a:rPr lang="cs-CZ" sz="3200" b="1" i="1" dirty="0">
                <a:solidFill>
                  <a:schemeClr val="accent1">
                    <a:lumMod val="75000"/>
                  </a:schemeClr>
                </a:solidFill>
              </a:rPr>
              <a:t>Rozdělení zahraniční pomoci</a:t>
            </a:r>
          </a:p>
        </p:txBody>
      </p:sp>
    </p:spTree>
    <p:extLst>
      <p:ext uri="{BB962C8B-B14F-4D97-AF65-F5344CB8AC3E}">
        <p14:creationId xmlns:p14="http://schemas.microsoft.com/office/powerpoint/2010/main" val="109507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pPr algn="just"/>
            <a:r>
              <a:rPr lang="cs-CZ" dirty="0" smtClean="0"/>
              <a:t>Humanitární pomoc je výrazem solidarity s postiženými zeměmi a v jejím rámci jsou poskytovány především finanční a materiální výpomoci. </a:t>
            </a:r>
          </a:p>
          <a:p>
            <a:pPr algn="just"/>
            <a:r>
              <a:rPr lang="cs-CZ" dirty="0" smtClean="0"/>
              <a:t>Poskytováním pomoci se zabývá rovněž i celá řada vládních i nevládních organizací.</a:t>
            </a:r>
          </a:p>
          <a:p>
            <a:pPr algn="just"/>
            <a:r>
              <a:rPr lang="cs-CZ" dirty="0" smtClean="0"/>
              <a:t>Mezinárodní organizace OSN má i specializované orgány, jež se zabývají poskytováním humanitární pomoci a také Evropská unie má orgány pro poskytování humanitární pomoci.</a:t>
            </a:r>
            <a:endParaRPr lang="cs-CZ" dirty="0"/>
          </a:p>
        </p:txBody>
      </p:sp>
      <p:sp>
        <p:nvSpPr>
          <p:cNvPr id="2" name="Nadpis 1"/>
          <p:cNvSpPr>
            <a:spLocks noGrp="1"/>
          </p:cNvSpPr>
          <p:nvPr>
            <p:ph type="title"/>
          </p:nvPr>
        </p:nvSpPr>
        <p:spPr/>
        <p:txBody>
          <a:bodyPr>
            <a:normAutofit/>
          </a:bodyPr>
          <a:lstStyle/>
          <a:p>
            <a:r>
              <a:rPr lang="cs-CZ" sz="3200" b="1" i="1" dirty="0" smtClean="0">
                <a:solidFill>
                  <a:schemeClr val="accent1">
                    <a:lumMod val="50000"/>
                  </a:schemeClr>
                </a:solidFill>
              </a:rPr>
              <a:t>Poskytování humanitární pomoci</a:t>
            </a:r>
            <a:endParaRPr lang="cs-CZ" sz="3200" b="1" i="1" dirty="0">
              <a:solidFill>
                <a:schemeClr val="accent1">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979506"/>
            <a:ext cx="3528392" cy="204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78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pPr algn="just"/>
            <a:r>
              <a:rPr lang="cs-CZ" sz="2000" b="1" i="1" dirty="0">
                <a:solidFill>
                  <a:schemeClr val="accent6">
                    <a:lumMod val="75000"/>
                  </a:schemeClr>
                </a:solidFill>
              </a:rPr>
              <a:t>Humanitární pomoc do zahraničí je nedílnou součástí zahraniční politiky České republiky. </a:t>
            </a:r>
            <a:endParaRPr lang="cs-CZ" sz="2000" b="1" i="1" dirty="0" smtClean="0">
              <a:solidFill>
                <a:schemeClr val="accent6">
                  <a:lumMod val="75000"/>
                </a:schemeClr>
              </a:solidFill>
            </a:endParaRPr>
          </a:p>
          <a:p>
            <a:pPr algn="just"/>
            <a:r>
              <a:rPr lang="cs-CZ" sz="2000" dirty="0" smtClean="0"/>
              <a:t>Je </a:t>
            </a:r>
            <a:r>
              <a:rPr lang="cs-CZ" sz="2000" dirty="0"/>
              <a:t>poskytována dle naléhavosti situace a potřeb postiženého státu, podle možností ekonomiky, disponibilních zdrojů státního rozpočtu, v souladu se zásadami a rezolucemi mezinárodního společenství a s vlastními prioritami a </a:t>
            </a:r>
            <a:r>
              <a:rPr lang="cs-CZ" sz="2000" dirty="0" smtClean="0"/>
              <a:t>zájmy.</a:t>
            </a:r>
          </a:p>
          <a:p>
            <a:pPr algn="just"/>
            <a:r>
              <a:rPr lang="cs-CZ" sz="2000" dirty="0" smtClean="0"/>
              <a:t>Humanitární </a:t>
            </a:r>
            <a:r>
              <a:rPr lang="cs-CZ" sz="2000" dirty="0"/>
              <a:t>pomoc lze poskytnout buď všeobecně </a:t>
            </a:r>
            <a:r>
              <a:rPr lang="cs-CZ" sz="2000" dirty="0">
                <a:solidFill>
                  <a:schemeClr val="accent6">
                    <a:lumMod val="75000"/>
                  </a:schemeClr>
                </a:solidFill>
              </a:rPr>
              <a:t>postiženému státu</a:t>
            </a:r>
            <a:r>
              <a:rPr lang="cs-CZ" sz="2000" dirty="0"/>
              <a:t> nebo konkrétním </a:t>
            </a:r>
            <a:r>
              <a:rPr lang="cs-CZ" sz="2000" dirty="0">
                <a:solidFill>
                  <a:schemeClr val="accent6">
                    <a:lumMod val="75000"/>
                  </a:schemeClr>
                </a:solidFill>
              </a:rPr>
              <a:t>skupinám obyvatel</a:t>
            </a:r>
            <a:r>
              <a:rPr lang="cs-CZ" dirty="0" smtClean="0"/>
              <a:t>.  </a:t>
            </a:r>
            <a:endParaRPr lang="cs-CZ" dirty="0"/>
          </a:p>
        </p:txBody>
      </p:sp>
      <p:sp>
        <p:nvSpPr>
          <p:cNvPr id="2" name="Nadpis 1"/>
          <p:cNvSpPr>
            <a:spLocks noGrp="1"/>
          </p:cNvSpPr>
          <p:nvPr>
            <p:ph type="title"/>
          </p:nvPr>
        </p:nvSpPr>
        <p:spPr/>
        <p:txBody>
          <a:bodyPr>
            <a:normAutofit/>
          </a:bodyPr>
          <a:lstStyle/>
          <a:p>
            <a:r>
              <a:rPr lang="cs-CZ" sz="3200" b="1" i="1" dirty="0">
                <a:solidFill>
                  <a:schemeClr val="accent1">
                    <a:lumMod val="50000"/>
                  </a:schemeClr>
                </a:solidFill>
              </a:rPr>
              <a:t>Vládní humanitární </a:t>
            </a:r>
            <a:r>
              <a:rPr lang="cs-CZ" sz="3200" b="1" i="1" dirty="0" smtClean="0">
                <a:solidFill>
                  <a:schemeClr val="accent1">
                    <a:lumMod val="50000"/>
                  </a:schemeClr>
                </a:solidFill>
              </a:rPr>
              <a:t>pomoc ČR</a:t>
            </a:r>
            <a:endParaRPr lang="cs-CZ" sz="3200" b="1" i="1" dirty="0">
              <a:solidFill>
                <a:schemeClr val="accent1">
                  <a:lumMod val="5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437112"/>
            <a:ext cx="417646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18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pPr algn="just"/>
            <a:r>
              <a:rPr lang="cs-CZ" sz="2000" dirty="0"/>
              <a:t>Poskytnutá pomoc by měla být </a:t>
            </a:r>
            <a:r>
              <a:rPr lang="cs-CZ" sz="2000" dirty="0">
                <a:solidFill>
                  <a:schemeClr val="accent6">
                    <a:lumMod val="75000"/>
                  </a:schemeClr>
                </a:solidFill>
              </a:rPr>
              <a:t>efektivní, přínosná a rychlá</a:t>
            </a:r>
            <a:r>
              <a:rPr lang="cs-CZ" sz="2000" dirty="0"/>
              <a:t>. Poskytování pomoci v naléhavých případech by nemělo být automatické a ukvapené, ale mělo by vycházet z objektivních hodnocení situace a z možností České </a:t>
            </a:r>
            <a:r>
              <a:rPr lang="cs-CZ" sz="2000" dirty="0" smtClean="0"/>
              <a:t>republiky.</a:t>
            </a:r>
          </a:p>
          <a:p>
            <a:pPr algn="just"/>
            <a:r>
              <a:rPr lang="cs-CZ" sz="2000" dirty="0" smtClean="0">
                <a:solidFill>
                  <a:schemeClr val="accent6">
                    <a:lumMod val="75000"/>
                  </a:schemeClr>
                </a:solidFill>
              </a:rPr>
              <a:t>Vláda </a:t>
            </a:r>
            <a:r>
              <a:rPr lang="cs-CZ" sz="2000" dirty="0">
                <a:solidFill>
                  <a:schemeClr val="accent6">
                    <a:lumMod val="75000"/>
                  </a:schemeClr>
                </a:solidFill>
              </a:rPr>
              <a:t>ČR </a:t>
            </a:r>
            <a:r>
              <a:rPr lang="cs-CZ" sz="2000" dirty="0"/>
              <a:t>při poskytování humanitární pomoci často </a:t>
            </a:r>
            <a:r>
              <a:rPr lang="cs-CZ" sz="2000" dirty="0">
                <a:solidFill>
                  <a:schemeClr val="accent6">
                    <a:lumMod val="75000"/>
                  </a:schemeClr>
                </a:solidFill>
              </a:rPr>
              <a:t>spolupracuje s nevládními organizacemi</a:t>
            </a:r>
            <a:r>
              <a:rPr lang="cs-CZ" sz="2000" dirty="0"/>
              <a:t>. A to především v oblasti dlouhodobé a trvalé humanitární pomoci. Tato spolupráce se pozitivně projevuje především na kvalitě a efektivitě poskytované pomoci a na zvýšení její profesionality</a:t>
            </a:r>
            <a:r>
              <a:rPr lang="cs-CZ" sz="2000" dirty="0" smtClean="0"/>
              <a:t>.</a:t>
            </a:r>
          </a:p>
          <a:p>
            <a:endParaRPr lang="cs-CZ" dirty="0"/>
          </a:p>
          <a:p>
            <a:endParaRPr lang="cs-CZ" dirty="0"/>
          </a:p>
        </p:txBody>
      </p:sp>
      <p:sp>
        <p:nvSpPr>
          <p:cNvPr id="2" name="Nadpis 1"/>
          <p:cNvSpPr>
            <a:spLocks noGrp="1"/>
          </p:cNvSpPr>
          <p:nvPr>
            <p:ph type="title"/>
          </p:nvPr>
        </p:nvSpPr>
        <p:spPr/>
        <p:txBody>
          <a:bodyPr>
            <a:normAutofit/>
          </a:bodyPr>
          <a:lstStyle/>
          <a:p>
            <a:r>
              <a:rPr lang="cs-CZ" sz="3200" b="1" i="1" dirty="0">
                <a:solidFill>
                  <a:schemeClr val="accent1">
                    <a:lumMod val="75000"/>
                  </a:schemeClr>
                </a:solidFill>
              </a:rPr>
              <a:t>Vládní humanitární pomoc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221088"/>
            <a:ext cx="309634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08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r>
              <a:rPr lang="cs-CZ" b="1" i="1" dirty="0">
                <a:solidFill>
                  <a:schemeClr val="accent6">
                    <a:lumMod val="75000"/>
                  </a:schemeClr>
                </a:solidFill>
              </a:rPr>
              <a:t>Zahraniční rozvojová spolupráce (ZRS) je plnohodnotnou součástí zahraniční politiky ČR a přispívá k naplňování jejích cílů. </a:t>
            </a:r>
          </a:p>
          <a:p>
            <a:endParaRPr lang="cs-CZ" dirty="0"/>
          </a:p>
          <a:p>
            <a:r>
              <a:rPr lang="cs-CZ" b="1" dirty="0">
                <a:solidFill>
                  <a:srgbClr val="C00000"/>
                </a:solidFill>
              </a:rPr>
              <a:t>Koncepce zahraniční rozvojové spolupráce České republiky na období 2010-2017</a:t>
            </a:r>
          </a:p>
          <a:p>
            <a:pPr marL="0" indent="0" algn="just">
              <a:buNone/>
            </a:pPr>
            <a:r>
              <a:rPr lang="cs-CZ" dirty="0"/>
              <a:t>Koncepce zahraniční rozvojové spolupráce je vedle zákona o ZRS </a:t>
            </a:r>
            <a:r>
              <a:rPr lang="cs-CZ" dirty="0">
                <a:solidFill>
                  <a:srgbClr val="C00000"/>
                </a:solidFill>
              </a:rPr>
              <a:t>(</a:t>
            </a:r>
            <a:r>
              <a:rPr lang="cs-CZ" b="1" dirty="0">
                <a:solidFill>
                  <a:srgbClr val="C00000"/>
                </a:solidFill>
              </a:rPr>
              <a:t>Zákon o zahraniční rozvojové spolupráci a humanitární pomoci poskytované do zahraničí a o změně souvisejících zákonů  z 1.7-2010</a:t>
            </a:r>
            <a:r>
              <a:rPr lang="cs-CZ" dirty="0">
                <a:solidFill>
                  <a:schemeClr val="accent1">
                    <a:lumMod val="75000"/>
                  </a:schemeClr>
                </a:solidFill>
              </a:rPr>
              <a:t>)</a:t>
            </a:r>
            <a:r>
              <a:rPr lang="cs-CZ" dirty="0"/>
              <a:t> jedním ze základních strategických dokumentů v oblasti rozvojové politiky. Účelem této koncepce je zasadit českou rozvojovou spolupráci do aktuálního zahraničněpolitického, ekonomického, bezpečnostního, sociálního a environmentálního kontextu, který se od přijetí předcházející koncepce (2002) výrazně změnil. </a:t>
            </a:r>
          </a:p>
          <a:p>
            <a:pPr marL="0" indent="0">
              <a:buNone/>
            </a:pPr>
            <a:endParaRPr lang="cs-CZ" b="1" dirty="0"/>
          </a:p>
          <a:p>
            <a:endParaRPr lang="cs-CZ" dirty="0"/>
          </a:p>
        </p:txBody>
      </p:sp>
      <p:sp>
        <p:nvSpPr>
          <p:cNvPr id="2" name="Nadpis 1"/>
          <p:cNvSpPr>
            <a:spLocks noGrp="1"/>
          </p:cNvSpPr>
          <p:nvPr>
            <p:ph type="title"/>
          </p:nvPr>
        </p:nvSpPr>
        <p:spPr/>
        <p:txBody>
          <a:bodyPr>
            <a:normAutofit/>
          </a:bodyPr>
          <a:lstStyle/>
          <a:p>
            <a:r>
              <a:rPr lang="cs-CZ" sz="3200" b="1" i="1" dirty="0">
                <a:solidFill>
                  <a:schemeClr val="accent1">
                    <a:lumMod val="75000"/>
                  </a:schemeClr>
                </a:solidFill>
              </a:rPr>
              <a:t>Vládní humanitární pomoc</a:t>
            </a:r>
          </a:p>
        </p:txBody>
      </p:sp>
    </p:spTree>
    <p:extLst>
      <p:ext uri="{BB962C8B-B14F-4D97-AF65-F5344CB8AC3E}">
        <p14:creationId xmlns:p14="http://schemas.microsoft.com/office/powerpoint/2010/main" val="195495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normAutofit/>
          </a:bodyPr>
          <a:lstStyle/>
          <a:p>
            <a:pPr algn="just"/>
            <a:r>
              <a:rPr lang="cs-CZ" dirty="0"/>
              <a:t>V souladu s mezinárodními doporučeními přistoupila ČR v rámci Koncepce zahraniční rozvojové spolupráce na období 2010 – 2017 ke stanovení počtu </a:t>
            </a:r>
            <a:r>
              <a:rPr lang="cs-CZ" i="1" dirty="0"/>
              <a:t>programových zemí</a:t>
            </a:r>
            <a:r>
              <a:rPr lang="cs-CZ" dirty="0"/>
              <a:t> na pět </a:t>
            </a:r>
            <a:r>
              <a:rPr lang="cs-CZ" b="1" dirty="0"/>
              <a:t>(Afghánistán, Bosna a Hercegovina, Etiopie, Moldavsko, Mongolsko</a:t>
            </a:r>
            <a:r>
              <a:rPr lang="cs-CZ" dirty="0"/>
              <a:t>); </a:t>
            </a:r>
          </a:p>
          <a:p>
            <a:pPr algn="just"/>
            <a:r>
              <a:rPr lang="cs-CZ" dirty="0"/>
              <a:t>bilaterální ZRS bude dále realizována rovněž v </a:t>
            </a:r>
            <a:r>
              <a:rPr lang="cs-CZ" i="1" dirty="0"/>
              <a:t>zemích projektových </a:t>
            </a:r>
            <a:r>
              <a:rPr lang="cs-CZ" dirty="0"/>
              <a:t>(</a:t>
            </a:r>
            <a:r>
              <a:rPr lang="cs-CZ" b="1" dirty="0"/>
              <a:t>Gruzie, Kambodža, Kosovo, Palestinská autonomní území, Srbsko</a:t>
            </a:r>
            <a:r>
              <a:rPr lang="cs-CZ" dirty="0"/>
              <a:t>) </a:t>
            </a:r>
          </a:p>
          <a:p>
            <a:pPr algn="just"/>
            <a:r>
              <a:rPr lang="cs-CZ" dirty="0"/>
              <a:t>v zemích </a:t>
            </a:r>
            <a:r>
              <a:rPr lang="cs-CZ" i="1" dirty="0"/>
              <a:t>dříve programových</a:t>
            </a:r>
            <a:r>
              <a:rPr lang="cs-CZ" dirty="0"/>
              <a:t>, s nimiž bude pomoc pokračovat v jiném rozsahu a zaměření (</a:t>
            </a:r>
            <a:r>
              <a:rPr lang="cs-CZ" b="1" dirty="0"/>
              <a:t>Angola, Jemen, Vietnam, Zambie). </a:t>
            </a:r>
            <a:endParaRPr lang="cs-CZ" b="1" dirty="0" smtClean="0"/>
          </a:p>
          <a:p>
            <a:pPr algn="just"/>
            <a:r>
              <a:rPr lang="cs-CZ" b="1" dirty="0" smtClean="0"/>
              <a:t>Podrobný shrnutí o činnosti viz příloha „ Česká republika pomáhá“.</a:t>
            </a:r>
          </a:p>
          <a:p>
            <a:endParaRPr lang="cs-CZ" b="1" dirty="0"/>
          </a:p>
        </p:txBody>
      </p:sp>
      <p:sp>
        <p:nvSpPr>
          <p:cNvPr id="2" name="Nadpis 1"/>
          <p:cNvSpPr>
            <a:spLocks noGrp="1"/>
          </p:cNvSpPr>
          <p:nvPr>
            <p:ph type="title"/>
          </p:nvPr>
        </p:nvSpPr>
        <p:spPr/>
        <p:txBody>
          <a:bodyPr>
            <a:normAutofit/>
          </a:bodyPr>
          <a:lstStyle/>
          <a:p>
            <a:r>
              <a:rPr lang="cs-CZ" sz="3200" b="1" i="1" dirty="0">
                <a:solidFill>
                  <a:schemeClr val="accent1">
                    <a:lumMod val="75000"/>
                  </a:schemeClr>
                </a:solidFill>
              </a:rPr>
              <a:t>Vládní humanitární pomoc</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581128"/>
            <a:ext cx="324036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7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429</TotalTime>
  <Words>1754</Words>
  <Application>Microsoft Office PowerPoint</Application>
  <PresentationFormat>Předvádění na obrazovce (4:3)</PresentationFormat>
  <Paragraphs>236</Paragraphs>
  <Slides>36</Slides>
  <Notes>0</Notes>
  <HiddenSlides>0</HiddenSlides>
  <MMClips>0</MMClips>
  <ScaleCrop>false</ScaleCrop>
  <HeadingPairs>
    <vt:vector size="4" baseType="variant">
      <vt:variant>
        <vt:lpstr>Motiv</vt:lpstr>
      </vt:variant>
      <vt:variant>
        <vt:i4>1</vt:i4>
      </vt:variant>
      <vt:variant>
        <vt:lpstr>Nadpisy snímků</vt:lpstr>
      </vt:variant>
      <vt:variant>
        <vt:i4>36</vt:i4>
      </vt:variant>
    </vt:vector>
  </HeadingPairs>
  <TitlesOfParts>
    <vt:vector size="37" baseType="lpstr">
      <vt:lpstr>Mylar</vt:lpstr>
      <vt:lpstr>Humanitární pomoc – solidarita s postiženými zeměmi a oblastmi</vt:lpstr>
      <vt:lpstr>Humanitární pomoc – solidarita s postiženými zeměmi a oblastmi</vt:lpstr>
      <vt:lpstr>Humanitární pomoc – solidarita s postiženými zeměmi a oblastmi</vt:lpstr>
      <vt:lpstr>Rozdělení zahraniční pomoci</vt:lpstr>
      <vt:lpstr>Poskytování humanitární pomoci</vt:lpstr>
      <vt:lpstr>Vládní humanitární pomoc ČR</vt:lpstr>
      <vt:lpstr>Vládní humanitární pomoc</vt:lpstr>
      <vt:lpstr>Vládní humanitární pomoc</vt:lpstr>
      <vt:lpstr>Vládní humanitární pomoc</vt:lpstr>
      <vt:lpstr>Koordinace ZRS</vt:lpstr>
      <vt:lpstr>Deklarace zásad a dobré praxe humanitárního dárcovství</vt:lpstr>
      <vt:lpstr>Deklarace zásad a dobré praxe humanitárního dárcovství</vt:lpstr>
      <vt:lpstr>Deklarace zásad a dobré praxe humanitárního dárcovství</vt:lpstr>
      <vt:lpstr>Deklarace zásad a dobré praxe humanitárního dárcovství</vt:lpstr>
      <vt:lpstr>Deklarace zásad a dobré praxe humanitárního dárcovství</vt:lpstr>
      <vt:lpstr>Deklarace zásad a dobré praxe humanitárního dárcovství</vt:lpstr>
      <vt:lpstr>Humanitární pomoc ČR poskytnutá do zahraničí v roce 2013</vt:lpstr>
      <vt:lpstr>Základní přehled o humanitární pomoci ČR v roce 2013</vt:lpstr>
      <vt:lpstr>Geografický přehled humanitární pomoci ČR realizované v roce 2013</vt:lpstr>
      <vt:lpstr>Geografický přehled humanitární pomoci ČR realizované v roce 2013</vt:lpstr>
      <vt:lpstr>Geografický přehled humanitární pomoci ČR realizované v roce 2013</vt:lpstr>
      <vt:lpstr>Humanitární pomoc ČR poskytnutá do zahraničí v roce 2013 - shrnutí</vt:lpstr>
      <vt:lpstr>Operační strategie humanitární pomoci ČR na rok 2014 – stručný výtah</vt:lpstr>
      <vt:lpstr>Operační strategie humanitární pomoci ČR na rok 2014 – stručný výtah</vt:lpstr>
      <vt:lpstr>  Konsolidovaná humanitární výzva OSN na rok 2014</vt:lpstr>
      <vt:lpstr>Humanitární výzva Mezinárodního Červeného kříže na rok 2014</vt:lpstr>
      <vt:lpstr>Humanitární strategie DG ECHO na rok 2014</vt:lpstr>
      <vt:lpstr>Humanitární pomoc ČR v roce 2014 – předběžný výhled</vt:lpstr>
      <vt:lpstr>Humanitární pomoc z gesce EU</vt:lpstr>
      <vt:lpstr>Humanitární pomoc z gesce EU</vt:lpstr>
      <vt:lpstr>Činnost Evropské komise</vt:lpstr>
      <vt:lpstr>Humanitární pomoc z gesce EU</vt:lpstr>
      <vt:lpstr>Základní společné hodnoty</vt:lpstr>
      <vt:lpstr>Závěrem </vt:lpstr>
      <vt:lpstr>Zdroje</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Humanitární pomoc – solidarita s postiženými zeměmi a oblastmi</dc:title>
  <dc:creator>I.Pfeilerová</dc:creator>
  <cp:lastModifiedBy>Vladimír Nový</cp:lastModifiedBy>
  <cp:revision>38</cp:revision>
  <cp:lastPrinted>2014-03-27T08:54:55Z</cp:lastPrinted>
  <dcterms:created xsi:type="dcterms:W3CDTF">2014-03-27T08:21:54Z</dcterms:created>
  <dcterms:modified xsi:type="dcterms:W3CDTF">2014-05-04T13:50:26Z</dcterms:modified>
</cp:coreProperties>
</file>