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3" d="100"/>
          <a:sy n="73" d="100"/>
        </p:scale>
        <p:origin x="-222" y="22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894AED79-36E2-48B5-8FD7-E5EEAFCEEDF2}" type="datetimeFigureOut">
              <a:rPr lang="cs-CZ" smtClean="0"/>
              <a:t>17.4.2015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4B25F4-9C07-4FE5-A1DC-A0DBA92546E7}" type="slidenum">
              <a:rPr lang="cs-CZ" smtClean="0"/>
              <a:t>‹#›</a:t>
            </a:fld>
            <a:endParaRPr lang="cs-CZ"/>
          </a:p>
        </p:txBody>
      </p:sp>
    </p:spTree>
    <p:extLst>
      <p:ext uri="{BB962C8B-B14F-4D97-AF65-F5344CB8AC3E}">
        <p14:creationId xmlns:p14="http://schemas.microsoft.com/office/powerpoint/2010/main" val="470783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94AED79-36E2-48B5-8FD7-E5EEAFCEEDF2}" type="datetimeFigureOut">
              <a:rPr lang="cs-CZ" smtClean="0"/>
              <a:t>17.4.2015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4B25F4-9C07-4FE5-A1DC-A0DBA92546E7}" type="slidenum">
              <a:rPr lang="cs-CZ" smtClean="0"/>
              <a:t>‹#›</a:t>
            </a:fld>
            <a:endParaRPr lang="cs-CZ"/>
          </a:p>
        </p:txBody>
      </p:sp>
    </p:spTree>
    <p:extLst>
      <p:ext uri="{BB962C8B-B14F-4D97-AF65-F5344CB8AC3E}">
        <p14:creationId xmlns:p14="http://schemas.microsoft.com/office/powerpoint/2010/main" val="1252660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94AED79-36E2-48B5-8FD7-E5EEAFCEEDF2}" type="datetimeFigureOut">
              <a:rPr lang="cs-CZ" smtClean="0"/>
              <a:t>17.4.2015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4B25F4-9C07-4FE5-A1DC-A0DBA92546E7}" type="slidenum">
              <a:rPr lang="cs-CZ" smtClean="0"/>
              <a:t>‹#›</a:t>
            </a:fld>
            <a:endParaRPr lang="cs-CZ"/>
          </a:p>
        </p:txBody>
      </p:sp>
    </p:spTree>
    <p:extLst>
      <p:ext uri="{BB962C8B-B14F-4D97-AF65-F5344CB8AC3E}">
        <p14:creationId xmlns:p14="http://schemas.microsoft.com/office/powerpoint/2010/main" val="2625626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94AED79-36E2-48B5-8FD7-E5EEAFCEEDF2}" type="datetimeFigureOut">
              <a:rPr lang="cs-CZ" smtClean="0"/>
              <a:t>17.4.2015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4B25F4-9C07-4FE5-A1DC-A0DBA92546E7}" type="slidenum">
              <a:rPr lang="cs-CZ" smtClean="0"/>
              <a:t>‹#›</a:t>
            </a:fld>
            <a:endParaRPr lang="cs-CZ"/>
          </a:p>
        </p:txBody>
      </p:sp>
    </p:spTree>
    <p:extLst>
      <p:ext uri="{BB962C8B-B14F-4D97-AF65-F5344CB8AC3E}">
        <p14:creationId xmlns:p14="http://schemas.microsoft.com/office/powerpoint/2010/main" val="2844941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894AED79-36E2-48B5-8FD7-E5EEAFCEEDF2}" type="datetimeFigureOut">
              <a:rPr lang="cs-CZ" smtClean="0"/>
              <a:t>17.4.2015</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074B25F4-9C07-4FE5-A1DC-A0DBA92546E7}" type="slidenum">
              <a:rPr lang="cs-CZ" smtClean="0"/>
              <a:t>‹#›</a:t>
            </a:fld>
            <a:endParaRPr lang="cs-CZ"/>
          </a:p>
        </p:txBody>
      </p:sp>
    </p:spTree>
    <p:extLst>
      <p:ext uri="{BB962C8B-B14F-4D97-AF65-F5344CB8AC3E}">
        <p14:creationId xmlns:p14="http://schemas.microsoft.com/office/powerpoint/2010/main" val="1568199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894AED79-36E2-48B5-8FD7-E5EEAFCEEDF2}" type="datetimeFigureOut">
              <a:rPr lang="cs-CZ" smtClean="0"/>
              <a:t>17.4.2015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74B25F4-9C07-4FE5-A1DC-A0DBA92546E7}" type="slidenum">
              <a:rPr lang="cs-CZ" smtClean="0"/>
              <a:t>‹#›</a:t>
            </a:fld>
            <a:endParaRPr lang="cs-CZ"/>
          </a:p>
        </p:txBody>
      </p:sp>
    </p:spTree>
    <p:extLst>
      <p:ext uri="{BB962C8B-B14F-4D97-AF65-F5344CB8AC3E}">
        <p14:creationId xmlns:p14="http://schemas.microsoft.com/office/powerpoint/2010/main" val="4048802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894AED79-36E2-48B5-8FD7-E5EEAFCEEDF2}" type="datetimeFigureOut">
              <a:rPr lang="cs-CZ" smtClean="0"/>
              <a:t>17.4.2015</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074B25F4-9C07-4FE5-A1DC-A0DBA92546E7}" type="slidenum">
              <a:rPr lang="cs-CZ" smtClean="0"/>
              <a:t>‹#›</a:t>
            </a:fld>
            <a:endParaRPr lang="cs-CZ"/>
          </a:p>
        </p:txBody>
      </p:sp>
    </p:spTree>
    <p:extLst>
      <p:ext uri="{BB962C8B-B14F-4D97-AF65-F5344CB8AC3E}">
        <p14:creationId xmlns:p14="http://schemas.microsoft.com/office/powerpoint/2010/main" val="116032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894AED79-36E2-48B5-8FD7-E5EEAFCEEDF2}" type="datetimeFigureOut">
              <a:rPr lang="cs-CZ" smtClean="0"/>
              <a:t>17.4.2015</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074B25F4-9C07-4FE5-A1DC-A0DBA92546E7}" type="slidenum">
              <a:rPr lang="cs-CZ" smtClean="0"/>
              <a:t>‹#›</a:t>
            </a:fld>
            <a:endParaRPr lang="cs-CZ"/>
          </a:p>
        </p:txBody>
      </p:sp>
    </p:spTree>
    <p:extLst>
      <p:ext uri="{BB962C8B-B14F-4D97-AF65-F5344CB8AC3E}">
        <p14:creationId xmlns:p14="http://schemas.microsoft.com/office/powerpoint/2010/main" val="1282132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94AED79-36E2-48B5-8FD7-E5EEAFCEEDF2}" type="datetimeFigureOut">
              <a:rPr lang="cs-CZ" smtClean="0"/>
              <a:t>17.4.2015</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074B25F4-9C07-4FE5-A1DC-A0DBA92546E7}" type="slidenum">
              <a:rPr lang="cs-CZ" smtClean="0"/>
              <a:t>‹#›</a:t>
            </a:fld>
            <a:endParaRPr lang="cs-CZ"/>
          </a:p>
        </p:txBody>
      </p:sp>
    </p:spTree>
    <p:extLst>
      <p:ext uri="{BB962C8B-B14F-4D97-AF65-F5344CB8AC3E}">
        <p14:creationId xmlns:p14="http://schemas.microsoft.com/office/powerpoint/2010/main" val="34624824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94AED79-36E2-48B5-8FD7-E5EEAFCEEDF2}" type="datetimeFigureOut">
              <a:rPr lang="cs-CZ" smtClean="0"/>
              <a:t>17.4.2015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74B25F4-9C07-4FE5-A1DC-A0DBA92546E7}" type="slidenum">
              <a:rPr lang="cs-CZ" smtClean="0"/>
              <a:t>‹#›</a:t>
            </a:fld>
            <a:endParaRPr lang="cs-CZ"/>
          </a:p>
        </p:txBody>
      </p:sp>
    </p:spTree>
    <p:extLst>
      <p:ext uri="{BB962C8B-B14F-4D97-AF65-F5344CB8AC3E}">
        <p14:creationId xmlns:p14="http://schemas.microsoft.com/office/powerpoint/2010/main" val="1193442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894AED79-36E2-48B5-8FD7-E5EEAFCEEDF2}" type="datetimeFigureOut">
              <a:rPr lang="cs-CZ" smtClean="0"/>
              <a:t>17.4.2015</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074B25F4-9C07-4FE5-A1DC-A0DBA92546E7}" type="slidenum">
              <a:rPr lang="cs-CZ" smtClean="0"/>
              <a:t>‹#›</a:t>
            </a:fld>
            <a:endParaRPr lang="cs-CZ"/>
          </a:p>
        </p:txBody>
      </p:sp>
    </p:spTree>
    <p:extLst>
      <p:ext uri="{BB962C8B-B14F-4D97-AF65-F5344CB8AC3E}">
        <p14:creationId xmlns:p14="http://schemas.microsoft.com/office/powerpoint/2010/main" val="2880853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4AED79-36E2-48B5-8FD7-E5EEAFCEEDF2}" type="datetimeFigureOut">
              <a:rPr lang="cs-CZ" smtClean="0"/>
              <a:t>17.4.2015</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B25F4-9C07-4FE5-A1DC-A0DBA92546E7}" type="slidenum">
              <a:rPr lang="cs-CZ" smtClean="0"/>
              <a:t>‹#›</a:t>
            </a:fld>
            <a:endParaRPr lang="cs-CZ"/>
          </a:p>
        </p:txBody>
      </p:sp>
    </p:spTree>
    <p:extLst>
      <p:ext uri="{BB962C8B-B14F-4D97-AF65-F5344CB8AC3E}">
        <p14:creationId xmlns:p14="http://schemas.microsoft.com/office/powerpoint/2010/main" val="13032699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ec.europa.eu/social/main.jsp?catId=101&amp;intPageId=1865&amp;langId=cs" TargetMode="External"/><Relationship Id="rId2" Type="http://schemas.openxmlformats.org/officeDocument/2006/relationships/hyperlink" Target="http://ec.europa.eu/social/main.jsp?langId=cs&amp;catId=956" TargetMode="External"/><Relationship Id="rId1" Type="http://schemas.openxmlformats.org/officeDocument/2006/relationships/slideLayout" Target="../slideLayouts/slideLayout2.xml"/><Relationship Id="rId6" Type="http://schemas.openxmlformats.org/officeDocument/2006/relationships/hyperlink" Target="http://www.mutual-learning-employment.net/synthesis-reports/" TargetMode="External"/><Relationship Id="rId5" Type="http://schemas.openxmlformats.org/officeDocument/2006/relationships/hyperlink" Target="http://www.eu-employment-observatory.net/" TargetMode="External"/><Relationship Id="rId4" Type="http://schemas.openxmlformats.org/officeDocument/2006/relationships/hyperlink" Target="http://ec.europa.eu/social/main.jsp?langId=cs&amp;catId=958"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hyperlink" Target="http://cs.wikipedia.org/wiki/Zam%C4%9Bstnavatel" TargetMode="External"/><Relationship Id="rId3" Type="http://schemas.openxmlformats.org/officeDocument/2006/relationships/hyperlink" Target="http://cs.wikipedia.org/wiki/Pr%C3%A1ce" TargetMode="External"/><Relationship Id="rId7" Type="http://schemas.openxmlformats.org/officeDocument/2006/relationships/hyperlink" Target="http://cs.wikipedia.org/wiki/Zam%C4%9Bstnanec" TargetMode="External"/><Relationship Id="rId2" Type="http://schemas.openxmlformats.org/officeDocument/2006/relationships/hyperlink" Target="http://cs.wikipedia.org/wiki/Trh_(ekonomie)" TargetMode="External"/><Relationship Id="rId1" Type="http://schemas.openxmlformats.org/officeDocument/2006/relationships/slideLayout" Target="../slideLayouts/slideLayout2.xml"/><Relationship Id="rId6" Type="http://schemas.openxmlformats.org/officeDocument/2006/relationships/hyperlink" Target="http://cs.wikipedia.org/wiki/Nab%C3%ADdka" TargetMode="External"/><Relationship Id="rId5" Type="http://schemas.openxmlformats.org/officeDocument/2006/relationships/hyperlink" Target="http://cs.wikipedia.org/wiki/Popt%C3%A1vka" TargetMode="External"/><Relationship Id="rId4" Type="http://schemas.openxmlformats.org/officeDocument/2006/relationships/hyperlink" Target="http://cs.wikipedia.org/wiki/V%C3%BDrobn%C3%AD_faktor" TargetMode="External"/><Relationship Id="rId9" Type="http://schemas.openxmlformats.org/officeDocument/2006/relationships/hyperlink" Target="http://cs.wikipedia.org/wiki/Nezam%C4%9Bstnanos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www.mpsv.cz/files/clanky/3276/NV_567_2006.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mvcr.cz/docDetail.aspx?docid=21308222&amp;doctype=ART%0c" TargetMode="External"/><Relationship Id="rId2" Type="http://schemas.openxmlformats.org/officeDocument/2006/relationships/hyperlink" Target="http://www.mvcr.cz/docDetail.aspx?docid=21308222&amp;doctype=ART%0b" TargetMode="External"/><Relationship Id="rId1" Type="http://schemas.openxmlformats.org/officeDocument/2006/relationships/slideLayout" Target="../slideLayouts/slideLayout2.xml"/><Relationship Id="rId4" Type="http://schemas.openxmlformats.org/officeDocument/2006/relationships/hyperlink" Target="http://www.mvcr.cz/docDetail.aspx?docid=21308222&amp;doctype=ART"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portal.mpsv.cz/upcr/kp/pha/kop"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par69"/><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www.mpsv.cz/"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Sociální správa - květen</a:t>
            </a:r>
            <a:endParaRPr lang="cs-CZ" dirty="0"/>
          </a:p>
        </p:txBody>
      </p:sp>
      <p:sp>
        <p:nvSpPr>
          <p:cNvPr id="3" name="Podnadpis 2"/>
          <p:cNvSpPr>
            <a:spLocks noGrp="1"/>
          </p:cNvSpPr>
          <p:nvPr>
            <p:ph type="subTitle" idx="1"/>
          </p:nvPr>
        </p:nvSpPr>
        <p:spPr/>
        <p:txBody>
          <a:bodyPr/>
          <a:lstStyle/>
          <a:p>
            <a:r>
              <a:rPr lang="cs-CZ" dirty="0" smtClean="0"/>
              <a:t>MKH</a:t>
            </a:r>
            <a:endParaRPr lang="cs-CZ" dirty="0"/>
          </a:p>
        </p:txBody>
      </p:sp>
    </p:spTree>
    <p:extLst>
      <p:ext uri="{BB962C8B-B14F-4D97-AF65-F5344CB8AC3E}">
        <p14:creationId xmlns:p14="http://schemas.microsoft.com/office/powerpoint/2010/main" val="29686110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před diskriminací</a:t>
            </a:r>
            <a:endParaRPr lang="cs-CZ" dirty="0"/>
          </a:p>
        </p:txBody>
      </p:sp>
      <p:sp>
        <p:nvSpPr>
          <p:cNvPr id="3" name="Zástupný symbol pro obsah 2"/>
          <p:cNvSpPr>
            <a:spLocks noGrp="1"/>
          </p:cNvSpPr>
          <p:nvPr>
            <p:ph idx="1"/>
          </p:nvPr>
        </p:nvSpPr>
        <p:spPr/>
        <p:txBody>
          <a:bodyPr>
            <a:normAutofit fontScale="70000" lnSpcReduction="20000"/>
          </a:bodyPr>
          <a:lstStyle/>
          <a:p>
            <a:pPr marL="0" indent="0" algn="ctr">
              <a:buNone/>
            </a:pPr>
            <a:r>
              <a:rPr lang="cs-CZ" dirty="0" smtClean="0"/>
              <a:t>Rovnost občanů v právech a povinnostech - založeno na Listině práv a svobod</a:t>
            </a:r>
          </a:p>
          <a:p>
            <a:pPr marL="0" indent="0">
              <a:buNone/>
            </a:pPr>
            <a:r>
              <a:rPr lang="cs-CZ" dirty="0" smtClean="0"/>
              <a:t>Čl. 1</a:t>
            </a:r>
            <a:br>
              <a:rPr lang="cs-CZ" dirty="0" smtClean="0"/>
            </a:br>
            <a:r>
              <a:rPr lang="cs-CZ" dirty="0" smtClean="0"/>
              <a:t>Lidé jsou svobodní a rovní v důstojnosti i v právech. Základní práva a svobody jsou nezadatelné, nezcizitelné, nepromlčitelné a nezrušitelné. </a:t>
            </a:r>
          </a:p>
          <a:p>
            <a:pPr marL="0" indent="0">
              <a:buNone/>
            </a:pPr>
            <a:r>
              <a:rPr lang="cs-CZ" dirty="0" smtClean="0"/>
              <a:t>Čl. 3</a:t>
            </a:r>
            <a:br>
              <a:rPr lang="cs-CZ" dirty="0" smtClean="0"/>
            </a:br>
            <a:r>
              <a:rPr lang="cs-CZ" dirty="0" smtClean="0"/>
              <a:t>Základní práva a svobody se zaručují všem bez rozdílu pohlaví, rasy, barvy pleti, jazyka, víry a náboženství, politického či jiného smýšlení, národního nebo sociálního původu, příslušnosti k národnostní nebo etnické menšině, majetku, rodu nebo jiného postavení.</a:t>
            </a:r>
          </a:p>
          <a:p>
            <a:pPr marL="0" indent="0">
              <a:buNone/>
            </a:pPr>
            <a:r>
              <a:rPr lang="cs-CZ" dirty="0" smtClean="0"/>
              <a:t>Čl. 5</a:t>
            </a:r>
          </a:p>
          <a:p>
            <a:pPr marL="0" indent="0">
              <a:buNone/>
            </a:pPr>
            <a:r>
              <a:rPr lang="cs-CZ" dirty="0" smtClean="0"/>
              <a:t>Každý je způsobilý mít práva.</a:t>
            </a:r>
          </a:p>
          <a:p>
            <a:pPr marL="0" indent="0">
              <a:buNone/>
            </a:pPr>
            <a:r>
              <a:rPr lang="cs-CZ" dirty="0" smtClean="0"/>
              <a:t>Směrnice EU – zakotveno v českém právním prostředí – rovné příležitosti + zákaz diskriminace</a:t>
            </a:r>
            <a:endParaRPr lang="cs-CZ" dirty="0"/>
          </a:p>
        </p:txBody>
      </p:sp>
    </p:spTree>
    <p:extLst>
      <p:ext uri="{BB962C8B-B14F-4D97-AF65-F5344CB8AC3E}">
        <p14:creationId xmlns:p14="http://schemas.microsoft.com/office/powerpoint/2010/main" val="2014592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před diskriminací - 2</a:t>
            </a: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t>Antidiskriminační zákon – z. </a:t>
            </a:r>
            <a:r>
              <a:rPr lang="cs-CZ" b="1" dirty="0" smtClean="0"/>
              <a:t>č. 198/2009 Sb., </a:t>
            </a:r>
            <a:r>
              <a:rPr lang="cs-CZ" b="1" dirty="0"/>
              <a:t>z</a:t>
            </a:r>
            <a:r>
              <a:rPr lang="cs-CZ" b="1" dirty="0" smtClean="0"/>
              <a:t>ákon o rovném zacházení a o právních prostředcích ochrany před diskriminací.</a:t>
            </a:r>
          </a:p>
          <a:p>
            <a:pPr algn="just">
              <a:buFontTx/>
              <a:buChar char="-"/>
            </a:pPr>
            <a:r>
              <a:rPr lang="cs-CZ" dirty="0" smtClean="0"/>
              <a:t>Rovné zacházení, přístup k povolání, podnikání, samostatné výdělečné činnosti a jiné závislé činnosti včetně odměňování, členství a činnosti v odborových organizacích… přístup ke zdravotní péči, přístup ke vzdělávání, přístup ke zboží a službám včetně bydlení…</a:t>
            </a:r>
          </a:p>
          <a:p>
            <a:pPr marL="0" indent="0" algn="just">
              <a:buNone/>
            </a:pPr>
            <a:endParaRPr lang="cs-CZ" dirty="0" smtClean="0"/>
          </a:p>
          <a:p>
            <a:pPr algn="just">
              <a:buFontTx/>
              <a:buChar char="-"/>
            </a:pPr>
            <a:r>
              <a:rPr lang="cs-CZ" dirty="0" smtClean="0"/>
              <a:t>Zakázaná diskriminace - věk, náboženského vyznání – víry, národnosti, etnického původu, sexuální orientace, pohlaví, zdravotního postižení (vybrané oblasti)</a:t>
            </a:r>
          </a:p>
          <a:p>
            <a:pPr marL="0" indent="0" algn="just">
              <a:buNone/>
            </a:pPr>
            <a:endParaRPr lang="cs-CZ" dirty="0" smtClean="0"/>
          </a:p>
          <a:p>
            <a:pPr algn="just">
              <a:buFontTx/>
              <a:buChar char="-"/>
            </a:pPr>
            <a:r>
              <a:rPr lang="cs-CZ" dirty="0" smtClean="0"/>
              <a:t>Právní prostředky na ochranu před diskriminací – dotčená osoba má právo domáhat se soudu, aby bylo upuštěno od diskriminace, aby byly odstraněny následky diskriminačního zásahu a aby mu bylo dáno přiměřené zadostiučinění.</a:t>
            </a:r>
          </a:p>
          <a:p>
            <a:pPr marL="0" indent="0" algn="just">
              <a:buNone/>
            </a:pPr>
            <a:endParaRPr lang="cs-CZ" dirty="0" smtClean="0"/>
          </a:p>
          <a:p>
            <a:pPr algn="just">
              <a:buFontTx/>
              <a:buChar char="-"/>
            </a:pPr>
            <a:r>
              <a:rPr lang="cs-CZ" i="1" dirty="0" smtClean="0"/>
              <a:t>Zákon o veřejném ochránci práv </a:t>
            </a:r>
            <a:r>
              <a:rPr lang="cs-CZ" dirty="0" smtClean="0"/>
              <a:t>– antidiskriminačním zákonem upraven zákon  č. 349/1999 Sb., o veřejném ochránci práv - § 21 – rozšíření kompetencí – poradenství před diskriminací, metodická pomoc při podávání návrhů na zahájení řízení z důvodu diskriminace, provádění výzkumu, vydávání doporučení v souvislosti s diskriminací, zajišťování výměny dostupných informací s příslušnými evropskými subjekty.</a:t>
            </a:r>
            <a:endParaRPr lang="cs-CZ" dirty="0"/>
          </a:p>
        </p:txBody>
      </p:sp>
    </p:spTree>
    <p:extLst>
      <p:ext uri="{BB962C8B-B14F-4D97-AF65-F5344CB8AC3E}">
        <p14:creationId xmlns:p14="http://schemas.microsoft.com/office/powerpoint/2010/main" val="5546944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SPRÁVA ZAMĚSTNANOSTI</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Základní pojmy</a:t>
            </a:r>
          </a:p>
          <a:p>
            <a:r>
              <a:rPr lang="cs-CZ" dirty="0" smtClean="0"/>
              <a:t>Trh práce</a:t>
            </a:r>
          </a:p>
          <a:p>
            <a:r>
              <a:rPr lang="cs-CZ" dirty="0" smtClean="0"/>
              <a:t>Právo na pracovní uplatnění</a:t>
            </a:r>
          </a:p>
          <a:p>
            <a:r>
              <a:rPr lang="cs-CZ" dirty="0" smtClean="0"/>
              <a:t>Stát a zaměstnanost</a:t>
            </a:r>
          </a:p>
          <a:p>
            <a:r>
              <a:rPr lang="cs-CZ" dirty="0" smtClean="0"/>
              <a:t>Pracovněprávní vztahy a zaměstnanost</a:t>
            </a:r>
          </a:p>
          <a:p>
            <a:r>
              <a:rPr lang="cs-CZ" dirty="0" smtClean="0"/>
              <a:t>Instituce a zaměstnanost</a:t>
            </a:r>
          </a:p>
          <a:p>
            <a:r>
              <a:rPr lang="cs-CZ" dirty="0" smtClean="0"/>
              <a:t>Osoby se zdravotním postižením</a:t>
            </a:r>
          </a:p>
          <a:p>
            <a:r>
              <a:rPr lang="cs-CZ" dirty="0" smtClean="0"/>
              <a:t>Soukromé agentury práce</a:t>
            </a:r>
          </a:p>
          <a:p>
            <a:r>
              <a:rPr lang="cs-CZ" dirty="0" smtClean="0"/>
              <a:t>Financování politiky zaměstnanosti</a:t>
            </a:r>
            <a:endParaRPr lang="cs-CZ" dirty="0"/>
          </a:p>
        </p:txBody>
      </p:sp>
    </p:spTree>
    <p:extLst>
      <p:ext uri="{BB962C8B-B14F-4D97-AF65-F5344CB8AC3E}">
        <p14:creationId xmlns:p14="http://schemas.microsoft.com/office/powerpoint/2010/main" val="1705688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Evropská strategie zaměstnanosti</a:t>
            </a:r>
            <a:endParaRPr lang="cs-CZ" dirty="0"/>
          </a:p>
        </p:txBody>
      </p:sp>
      <p:sp>
        <p:nvSpPr>
          <p:cNvPr id="3" name="Zástupný symbol pro obsah 2"/>
          <p:cNvSpPr>
            <a:spLocks noGrp="1"/>
          </p:cNvSpPr>
          <p:nvPr>
            <p:ph idx="1"/>
          </p:nvPr>
        </p:nvSpPr>
        <p:spPr/>
        <p:txBody>
          <a:bodyPr>
            <a:normAutofit fontScale="40000" lnSpcReduction="20000"/>
          </a:bodyPr>
          <a:lstStyle/>
          <a:p>
            <a:pPr marL="0" indent="0">
              <a:buNone/>
            </a:pPr>
            <a:r>
              <a:rPr lang="cs-CZ" b="1" dirty="0" smtClean="0"/>
              <a:t>Byla vyhlášena  11/2007 v Lucemburku, řada změn</a:t>
            </a:r>
          </a:p>
          <a:p>
            <a:pPr marL="0" indent="0">
              <a:buNone/>
            </a:pPr>
            <a:r>
              <a:rPr lang="cs-CZ" b="1" dirty="0" smtClean="0"/>
              <a:t>Aktuálně</a:t>
            </a:r>
          </a:p>
          <a:p>
            <a:pPr marL="0" indent="0">
              <a:buNone/>
            </a:pPr>
            <a:endParaRPr lang="cs-CZ" b="1" dirty="0" smtClean="0"/>
          </a:p>
          <a:p>
            <a:r>
              <a:rPr lang="cs-CZ" dirty="0" smtClean="0"/>
              <a:t>Cílem Evropské strategie zaměstnanosti je vytvářet v celé EU více pracovních míst a zvyšovat jejich kvalitu. Strategie zaměstnanosti vychází ze </a:t>
            </a:r>
            <a:r>
              <a:rPr lang="cs-CZ" dirty="0" smtClean="0">
                <a:hlinkClick r:id="rId2"/>
              </a:rPr>
              <a:t>strategie Evropa 2020 pro hospodářský růst</a:t>
            </a:r>
            <a:r>
              <a:rPr lang="cs-CZ" dirty="0" smtClean="0"/>
              <a:t>.</a:t>
            </a:r>
          </a:p>
          <a:p>
            <a:r>
              <a:rPr lang="cs-CZ" b="1" dirty="0" smtClean="0"/>
              <a:t>Balíček týkající se zaměstnanosti</a:t>
            </a:r>
          </a:p>
          <a:p>
            <a:r>
              <a:rPr lang="cs-CZ" dirty="0" smtClean="0"/>
              <a:t>V reakci na vysokou nezaměstnanost v EU představila v dubnu 2012 Evropská komise řadu opatření, která by měla pomoci vytvořit nová pracovní místa – tzv. „</a:t>
            </a:r>
            <a:r>
              <a:rPr lang="cs-CZ" dirty="0" smtClean="0">
                <a:hlinkClick r:id="rId3"/>
              </a:rPr>
              <a:t>balíček týkající se zaměstnanosti</a:t>
            </a:r>
            <a:r>
              <a:rPr lang="cs-CZ" dirty="0" smtClean="0"/>
              <a:t>“. Jeho účelem je:</a:t>
            </a:r>
          </a:p>
          <a:p>
            <a:r>
              <a:rPr lang="cs-CZ" dirty="0" smtClean="0"/>
              <a:t>podpořit </a:t>
            </a:r>
            <a:r>
              <a:rPr lang="cs-CZ" b="1" dirty="0" smtClean="0"/>
              <a:t>vytváření pracovních příležitostí</a:t>
            </a:r>
            <a:endParaRPr lang="cs-CZ" dirty="0" smtClean="0"/>
          </a:p>
          <a:p>
            <a:pPr lvl="1"/>
            <a:r>
              <a:rPr lang="cs-CZ" dirty="0" smtClean="0"/>
              <a:t>snížením daňového zatížení pracovníků</a:t>
            </a:r>
          </a:p>
          <a:p>
            <a:pPr lvl="1"/>
            <a:r>
              <a:rPr lang="cs-CZ" dirty="0" smtClean="0"/>
              <a:t>efektivním využíváním dotací na nábor pracovníků</a:t>
            </a:r>
          </a:p>
          <a:p>
            <a:pPr lvl="1"/>
            <a:r>
              <a:rPr lang="cs-CZ" dirty="0" smtClean="0"/>
              <a:t>využitím potenciálu klíčových odvětví, jako jsou zelená ekonomika, informační a komunikační technologie, zdravotnictví či péče o zdravotně postižené a seniory</a:t>
            </a:r>
          </a:p>
          <a:p>
            <a:r>
              <a:rPr lang="cs-CZ" dirty="0" smtClean="0"/>
              <a:t>oživit </a:t>
            </a:r>
            <a:r>
              <a:rPr lang="cs-CZ" b="1" dirty="0" smtClean="0"/>
              <a:t>dynamiku pracovních trhů</a:t>
            </a:r>
            <a:endParaRPr lang="cs-CZ" dirty="0" smtClean="0"/>
          </a:p>
          <a:p>
            <a:pPr lvl="1"/>
            <a:r>
              <a:rPr lang="cs-CZ" dirty="0" smtClean="0"/>
              <a:t>pomocí pracovníkům při změně zaměstnání nebo návratu do práce</a:t>
            </a:r>
          </a:p>
          <a:p>
            <a:pPr lvl="1"/>
            <a:r>
              <a:rPr lang="cs-CZ" dirty="0" smtClean="0"/>
              <a:t>mobilizací všech zainteresovaných subjektů k realizaci požadovaných reforem</a:t>
            </a:r>
          </a:p>
          <a:p>
            <a:pPr lvl="1"/>
            <a:r>
              <a:rPr lang="cs-CZ" dirty="0" smtClean="0"/>
              <a:t>investicemi do dovedností na základě lepších prognóz a monitorování potřeb</a:t>
            </a:r>
          </a:p>
          <a:p>
            <a:pPr lvl="1"/>
            <a:r>
              <a:rPr lang="cs-CZ" dirty="0" smtClean="0"/>
              <a:t>podporou volného pohybu pracovníků</a:t>
            </a:r>
          </a:p>
          <a:p>
            <a:r>
              <a:rPr lang="cs-CZ" dirty="0" smtClean="0"/>
              <a:t>posílit </a:t>
            </a:r>
            <a:r>
              <a:rPr lang="cs-CZ" b="1" dirty="0" smtClean="0"/>
              <a:t>řízení politik v oblasti zaměstnanosti</a:t>
            </a:r>
            <a:endParaRPr lang="cs-CZ" dirty="0" smtClean="0"/>
          </a:p>
          <a:p>
            <a:pPr lvl="1"/>
            <a:r>
              <a:rPr lang="cs-CZ" dirty="0" smtClean="0"/>
              <a:t>intenzivnějším prováděním monitoringu v zemích EU tak, aby otázky zaměstnanosti ani sociální otázky nezaostávaly za těmi ekonomickými.</a:t>
            </a:r>
          </a:p>
          <a:p>
            <a:r>
              <a:rPr lang="cs-CZ" dirty="0" smtClean="0"/>
              <a:t>Balíček týkající se zaměstnanosti vychází z </a:t>
            </a:r>
            <a:r>
              <a:rPr lang="cs-CZ" dirty="0" smtClean="0">
                <a:hlinkClick r:id="rId4"/>
              </a:rPr>
              <a:t>Agendy pro nové dovednosti a pracovní místa</a:t>
            </a:r>
            <a:r>
              <a:rPr lang="cs-CZ" dirty="0" smtClean="0"/>
              <a:t> (což je iniciativa v rámci strategie Evropa 2020) a podporují jej </a:t>
            </a:r>
            <a:r>
              <a:rPr lang="cs-CZ" dirty="0" smtClean="0">
                <a:hlinkClick r:id="rId5"/>
              </a:rPr>
              <a:t>Evropská agentura pro sledování zaměstnanosti (EEO)</a:t>
            </a:r>
            <a:r>
              <a:rPr lang="cs-CZ" dirty="0" smtClean="0"/>
              <a:t> a </a:t>
            </a:r>
            <a:r>
              <a:rPr lang="cs-CZ" dirty="0" smtClean="0">
                <a:hlinkClick r:id="rId6"/>
              </a:rPr>
              <a:t>Program vzájemného učení (MLP)</a:t>
            </a:r>
            <a:r>
              <a:rPr lang="cs-CZ" dirty="0" smtClean="0"/>
              <a:t>.</a:t>
            </a:r>
          </a:p>
          <a:p>
            <a:endParaRPr lang="cs-CZ" dirty="0"/>
          </a:p>
        </p:txBody>
      </p:sp>
    </p:spTree>
    <p:extLst>
      <p:ext uri="{BB962C8B-B14F-4D97-AF65-F5344CB8AC3E}">
        <p14:creationId xmlns:p14="http://schemas.microsoft.com/office/powerpoint/2010/main" val="1695687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Zaměstnanost a nezaměstnanost</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smtClean="0"/>
              <a:t>Správa na úseku zaměstnanosti</a:t>
            </a:r>
            <a:endParaRPr lang="cs-CZ" dirty="0" smtClean="0"/>
          </a:p>
          <a:p>
            <a:pPr marL="0" indent="0">
              <a:buNone/>
            </a:pPr>
            <a:r>
              <a:rPr lang="cs-CZ" dirty="0" smtClean="0"/>
              <a:t>Jedním z důležitých odvětví veřejné správy je správa na úseku zaměstnanosti. </a:t>
            </a:r>
            <a:r>
              <a:rPr lang="cs-CZ" dirty="0" err="1" smtClean="0"/>
              <a:t>P.Blažek</a:t>
            </a:r>
            <a:r>
              <a:rPr lang="cs-CZ" dirty="0" smtClean="0"/>
              <a:t> charakterizuje tuto správu jako typický projev tzv. </a:t>
            </a:r>
            <a:r>
              <a:rPr lang="cs-CZ" i="1" dirty="0" smtClean="0"/>
              <a:t>pečovatelské </a:t>
            </a:r>
            <a:r>
              <a:rPr lang="cs-CZ" dirty="0" smtClean="0"/>
              <a:t>funkce moderního sociálního státu.</a:t>
            </a:r>
          </a:p>
          <a:p>
            <a:pPr marL="0" indent="0">
              <a:buNone/>
            </a:pPr>
            <a:r>
              <a:rPr lang="cs-CZ" b="1" dirty="0" smtClean="0"/>
              <a:t>Zaměstnanost </a:t>
            </a:r>
            <a:r>
              <a:rPr lang="cs-CZ" dirty="0" smtClean="0"/>
              <a:t>– tj. směna – práce za mzdu (rozdíl od práce na zahradě jako koníček)</a:t>
            </a:r>
          </a:p>
          <a:p>
            <a:pPr marL="0" indent="0">
              <a:buNone/>
            </a:pPr>
            <a:r>
              <a:rPr lang="cs-CZ" dirty="0" smtClean="0"/>
              <a:t>Přezaměstnanost –Podzaměstnanost</a:t>
            </a:r>
          </a:p>
          <a:p>
            <a:pPr marL="0" indent="0">
              <a:buNone/>
            </a:pPr>
            <a:r>
              <a:rPr lang="cs-CZ" dirty="0" smtClean="0"/>
              <a:t>(nadbytek, nedostatek pracovních sil – kvalifikovaných pracovních sil)</a:t>
            </a:r>
          </a:p>
          <a:p>
            <a:pPr marL="0" indent="0">
              <a:buNone/>
            </a:pPr>
            <a:r>
              <a:rPr lang="cs-CZ" dirty="0" smtClean="0"/>
              <a:t>Plná zaměstnanost – rovnost mezi potenciálem pracovních sil a potenciálem (nabídka a poptávka).</a:t>
            </a:r>
          </a:p>
          <a:p>
            <a:pPr marL="0" indent="0">
              <a:buNone/>
            </a:pPr>
            <a:r>
              <a:rPr lang="cs-CZ" dirty="0" smtClean="0"/>
              <a:t>Zaměstnání jako konkrétní pracovní poměr – zúžené chápání (vztah mezi zaměstnancem a zaměstnavatelem podle zákonu č. 262/2006 Sb., zákoník práce)</a:t>
            </a:r>
          </a:p>
          <a:p>
            <a:pPr marL="0" indent="0">
              <a:buNone/>
            </a:pPr>
            <a:r>
              <a:rPr lang="cs-CZ" b="1" dirty="0" smtClean="0"/>
              <a:t>Nezaměstnanost </a:t>
            </a:r>
            <a:r>
              <a:rPr lang="cs-CZ" dirty="0" smtClean="0"/>
              <a:t>– nedobrovolný jev, osoby chtějí pracovat a mohou, ale práci nemohou najít. Úmluva č. 102 o sociálním zabezpečení definuje „ztráta výdělku, vyplývající z nemožnosti získat vhodné zaměstnání osobou, která je schopna pracovat a zároveň je pro výkon práce k dispozici.</a:t>
            </a:r>
          </a:p>
          <a:p>
            <a:pPr marL="0" indent="0">
              <a:buNone/>
            </a:pPr>
            <a:r>
              <a:rPr lang="cs-CZ" dirty="0" smtClean="0"/>
              <a:t>Osoba starší 15 let, aktivně hledající práci, bezprostředně připravená pro výkon placeného </a:t>
            </a:r>
            <a:r>
              <a:rPr lang="cs-CZ" dirty="0" err="1" smtClean="0"/>
              <a:t>zaměstnanání</a:t>
            </a:r>
            <a:r>
              <a:rPr lang="cs-CZ" dirty="0" smtClean="0"/>
              <a:t>.</a:t>
            </a:r>
            <a:endParaRPr lang="cs-CZ" dirty="0"/>
          </a:p>
        </p:txBody>
      </p:sp>
    </p:spTree>
    <p:extLst>
      <p:ext uri="{BB962C8B-B14F-4D97-AF65-F5344CB8AC3E}">
        <p14:creationId xmlns:p14="http://schemas.microsoft.com/office/powerpoint/2010/main" val="23125651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Trh práce</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a:t>Na </a:t>
            </a:r>
            <a:r>
              <a:rPr lang="cs-CZ" dirty="0">
                <a:hlinkClick r:id="rId2" action="ppaction://hlinkfile" tooltip="Trh (ekonomie)"/>
              </a:rPr>
              <a:t>trhu</a:t>
            </a:r>
            <a:r>
              <a:rPr lang="cs-CZ" dirty="0"/>
              <a:t> práce je </a:t>
            </a:r>
            <a:r>
              <a:rPr lang="cs-CZ" dirty="0">
                <a:hlinkClick r:id="rId3" action="ppaction://hlinkfile" tooltip="Práce"/>
              </a:rPr>
              <a:t>práce</a:t>
            </a:r>
            <a:r>
              <a:rPr lang="cs-CZ" dirty="0"/>
              <a:t> prodávána jako </a:t>
            </a:r>
            <a:r>
              <a:rPr lang="cs-CZ" dirty="0">
                <a:hlinkClick r:id="rId4" action="ppaction://hlinkfile" tooltip="Výrobní faktor"/>
              </a:rPr>
              <a:t>výrobní faktor</a:t>
            </a:r>
            <a:r>
              <a:rPr lang="cs-CZ" dirty="0"/>
              <a:t>. Trh je charakterizován </a:t>
            </a:r>
            <a:r>
              <a:rPr lang="cs-CZ" dirty="0">
                <a:hlinkClick r:id="rId5" action="ppaction://hlinkfile" tooltip="Poptávka"/>
              </a:rPr>
              <a:t>poptávkou</a:t>
            </a:r>
            <a:r>
              <a:rPr lang="cs-CZ" dirty="0"/>
              <a:t> po práci a její </a:t>
            </a:r>
            <a:r>
              <a:rPr lang="cs-CZ" dirty="0">
                <a:hlinkClick r:id="rId6" action="ppaction://hlinkfile" tooltip="Nabídka"/>
              </a:rPr>
              <a:t>nabídkou</a:t>
            </a:r>
            <a:r>
              <a:rPr lang="cs-CZ" dirty="0"/>
              <a:t>. Na trhu práce nabízejí svou práci </a:t>
            </a:r>
            <a:r>
              <a:rPr lang="cs-CZ" dirty="0">
                <a:hlinkClick r:id="rId7" action="ppaction://hlinkfile" tooltip="Zaměstnanec"/>
              </a:rPr>
              <a:t>zaměstnanci</a:t>
            </a:r>
            <a:r>
              <a:rPr lang="cs-CZ" dirty="0"/>
              <a:t> a </a:t>
            </a:r>
            <a:r>
              <a:rPr lang="cs-CZ" dirty="0">
                <a:hlinkClick r:id="rId8" action="ppaction://hlinkfile" tooltip="Zaměstnavatel"/>
              </a:rPr>
              <a:t>zaměstnavatelé</a:t>
            </a:r>
            <a:r>
              <a:rPr lang="cs-CZ" dirty="0"/>
              <a:t> ji jakožto výrobní faktor poptávají a platí. </a:t>
            </a:r>
          </a:p>
          <a:p>
            <a:r>
              <a:rPr lang="cs-CZ" dirty="0"/>
              <a:t>Jedná se o důležitý předmět zkoumání, protože výše </a:t>
            </a:r>
            <a:r>
              <a:rPr lang="cs-CZ" dirty="0">
                <a:hlinkClick r:id="rId9" action="ppaction://hlinkfile" tooltip="Nezaměstnanost"/>
              </a:rPr>
              <a:t>nezaměstnanosti</a:t>
            </a:r>
            <a:r>
              <a:rPr lang="cs-CZ" dirty="0"/>
              <a:t> závažně ovlivňuje stav společnosti</a:t>
            </a:r>
            <a:r>
              <a:rPr lang="cs-CZ" dirty="0" smtClean="0"/>
              <a:t>.</a:t>
            </a:r>
          </a:p>
          <a:p>
            <a:r>
              <a:rPr lang="cs-CZ" dirty="0" smtClean="0"/>
              <a:t>Realizace pracovní síly závisí na nabídce, regionální blízkosti (ochotě osoby se stěhovat/dojíždět), kvalifikace, zkušenosti, doba praxe.</a:t>
            </a:r>
          </a:p>
          <a:p>
            <a:r>
              <a:rPr lang="cs-CZ" dirty="0" smtClean="0"/>
              <a:t>Pracovní síla je specifické zboží – podle charakteristiky v předešlém odstavci. Proto – samostatná politika zaměstnanosti.</a:t>
            </a:r>
          </a:p>
          <a:p>
            <a:pPr marL="0" indent="0">
              <a:buNone/>
            </a:pPr>
            <a:endParaRPr lang="cs-CZ" dirty="0"/>
          </a:p>
          <a:p>
            <a:endParaRPr lang="cs-CZ" dirty="0" smtClean="0">
              <a:effectLst/>
            </a:endParaRPr>
          </a:p>
          <a:p>
            <a:endParaRPr lang="cs-CZ" dirty="0"/>
          </a:p>
        </p:txBody>
      </p:sp>
    </p:spTree>
    <p:extLst>
      <p:ext uri="{BB962C8B-B14F-4D97-AF65-F5344CB8AC3E}">
        <p14:creationId xmlns:p14="http://schemas.microsoft.com/office/powerpoint/2010/main" val="15627433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Vývoj trhu práce</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1948 – 1989 – změna postojů – nezaměstnanost byla parazitismem, právo a povinnost na práci – řízené, nezaměstnanost vymizela – čekalo se případně na umístění, výsledek: přezaměstnanost, nízká produktivita práce</a:t>
            </a:r>
          </a:p>
          <a:p>
            <a:r>
              <a:rPr lang="cs-CZ" dirty="0" smtClean="0"/>
              <a:t>1989 – růst nezaměstnanosti jako reakce na přezaměstnanost a transformaci společnosti, nezaměstnanost jako nový fenomén a úkol pro státní správu.</a:t>
            </a:r>
          </a:p>
          <a:p>
            <a:pPr>
              <a:buFontTx/>
              <a:buChar char="-"/>
            </a:pPr>
            <a:r>
              <a:rPr lang="cs-CZ" dirty="0" smtClean="0"/>
              <a:t>Zřízení úřadů práce a zákon o zaměstnanosti – již v roce 1990</a:t>
            </a:r>
          </a:p>
          <a:p>
            <a:pPr>
              <a:buFontTx/>
              <a:buChar char="-"/>
            </a:pPr>
            <a:r>
              <a:rPr lang="cs-CZ" dirty="0" smtClean="0"/>
              <a:t>Vyšší míra nezaměstnanosti až od roku 1997 (do té doby – ženy do domácnosti, rozvoj sektoru služeb, rozvoj soukromého podnikání, nízké mzdové náklady – možnost zaměstnávat více osob, pomalé tempo transformace a restrukturalizace)</a:t>
            </a:r>
            <a:endParaRPr lang="cs-CZ" dirty="0"/>
          </a:p>
        </p:txBody>
      </p:sp>
    </p:spTree>
    <p:extLst>
      <p:ext uri="{BB962C8B-B14F-4D97-AF65-F5344CB8AC3E}">
        <p14:creationId xmlns:p14="http://schemas.microsoft.com/office/powerpoint/2010/main" val="24904498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 na pracovní uplatnění</a:t>
            </a:r>
            <a:endParaRPr lang="cs-CZ" dirty="0"/>
          </a:p>
        </p:txBody>
      </p:sp>
      <p:sp>
        <p:nvSpPr>
          <p:cNvPr id="3" name="Zástupný symbol pro obsah 2"/>
          <p:cNvSpPr>
            <a:spLocks noGrp="1"/>
          </p:cNvSpPr>
          <p:nvPr>
            <p:ph idx="1"/>
          </p:nvPr>
        </p:nvSpPr>
        <p:spPr/>
        <p:txBody>
          <a:bodyPr>
            <a:normAutofit fontScale="40000" lnSpcReduction="20000"/>
          </a:bodyPr>
          <a:lstStyle/>
          <a:p>
            <a:pPr marL="0" indent="0">
              <a:buNone/>
            </a:pPr>
            <a:r>
              <a:rPr lang="cs-CZ" dirty="0" smtClean="0"/>
              <a:t>Listina základních práv a svobod</a:t>
            </a:r>
          </a:p>
          <a:p>
            <a:pPr>
              <a:buFontTx/>
              <a:buChar char="-"/>
            </a:pPr>
            <a:r>
              <a:rPr lang="cs-CZ" dirty="0" smtClean="0"/>
              <a:t>Není stanovena povinnost zajistit konkrétní zaměstnání ale pracovní uplatnění – tj. pomoc při hledání práce a finanční pomoc, kdy občan práci nemá. Čl. 26 – 29</a:t>
            </a:r>
          </a:p>
          <a:p>
            <a:pPr marL="0" indent="0">
              <a:buNone/>
            </a:pPr>
            <a:endParaRPr lang="cs-CZ" dirty="0" smtClean="0"/>
          </a:p>
          <a:p>
            <a:r>
              <a:rPr lang="cs-CZ" dirty="0" smtClean="0"/>
              <a:t>Čl.26</a:t>
            </a:r>
          </a:p>
          <a:p>
            <a:pPr marL="0" indent="0">
              <a:buNone/>
            </a:pPr>
            <a:r>
              <a:rPr lang="cs-CZ" b="1" dirty="0" smtClean="0"/>
              <a:t>(1)</a:t>
            </a:r>
            <a:r>
              <a:rPr lang="cs-CZ" dirty="0" smtClean="0"/>
              <a:t> Každý má právo na svobodnou volbu povolání a přípravu k němu, jakož i právo podnikat a provozovat jinou hospodářskou činnost.</a:t>
            </a:r>
          </a:p>
          <a:p>
            <a:pPr marL="0" indent="0">
              <a:buNone/>
            </a:pPr>
            <a:r>
              <a:rPr lang="cs-CZ" b="1" dirty="0" smtClean="0"/>
              <a:t>(2)</a:t>
            </a:r>
            <a:r>
              <a:rPr lang="cs-CZ" dirty="0" smtClean="0"/>
              <a:t> Zákon může stanovit podmínky a omezení pro výkon určitých povolání nebo činností.</a:t>
            </a:r>
          </a:p>
          <a:p>
            <a:pPr marL="0" indent="0">
              <a:buNone/>
            </a:pPr>
            <a:r>
              <a:rPr lang="cs-CZ" b="1" dirty="0" smtClean="0"/>
              <a:t>(3)</a:t>
            </a:r>
            <a:r>
              <a:rPr lang="cs-CZ" dirty="0" smtClean="0"/>
              <a:t> Každý má právo získávat prostředky pro své životní potřeby prací. Občany, kteří toto právo nemohou bez své viny vykonávat, stát v přiměřeném rozsahu hmotně zajišťuje; podmínky stanoví zákon.</a:t>
            </a:r>
          </a:p>
          <a:p>
            <a:pPr marL="0" indent="0">
              <a:buNone/>
            </a:pPr>
            <a:r>
              <a:rPr lang="cs-CZ" b="1" dirty="0" smtClean="0"/>
              <a:t>(4)</a:t>
            </a:r>
            <a:r>
              <a:rPr lang="cs-CZ" dirty="0" smtClean="0"/>
              <a:t> Zákon může stanovit odchylnou úpravu pro cizince.</a:t>
            </a:r>
          </a:p>
          <a:p>
            <a:pPr marL="0" indent="0">
              <a:buNone/>
            </a:pPr>
            <a:endParaRPr lang="cs-CZ" dirty="0" smtClean="0"/>
          </a:p>
          <a:p>
            <a:r>
              <a:rPr lang="cs-CZ" dirty="0" smtClean="0"/>
              <a:t>Čl.27 </a:t>
            </a:r>
            <a:r>
              <a:rPr lang="cs-CZ" b="1" dirty="0" smtClean="0"/>
              <a:t>(1)</a:t>
            </a:r>
            <a:r>
              <a:rPr lang="cs-CZ" dirty="0" smtClean="0"/>
              <a:t> Každý má právo svobodně se sdružovat s jinými na ochranu svých hospodářských a sociálních zájmů.</a:t>
            </a:r>
          </a:p>
          <a:p>
            <a:endParaRPr lang="cs-CZ" b="1" dirty="0" smtClean="0"/>
          </a:p>
          <a:p>
            <a:r>
              <a:rPr lang="cs-CZ" dirty="0" smtClean="0"/>
              <a:t>Čl.28 Zaměstnanci mají právo na spravedlivou odměnu za práci a na uspokojivé pracovní podmínky. Podrobnosti stanoví zákon.</a:t>
            </a:r>
          </a:p>
          <a:p>
            <a:pPr marL="0" indent="0">
              <a:buNone/>
            </a:pPr>
            <a:endParaRPr lang="cs-CZ" dirty="0" smtClean="0"/>
          </a:p>
          <a:p>
            <a:r>
              <a:rPr lang="cs-CZ" dirty="0" smtClean="0"/>
              <a:t>Čl.29</a:t>
            </a:r>
          </a:p>
          <a:p>
            <a:pPr marL="0" indent="0">
              <a:buNone/>
            </a:pPr>
            <a:r>
              <a:rPr lang="cs-CZ" b="1" dirty="0" smtClean="0"/>
              <a:t>(1)</a:t>
            </a:r>
            <a:r>
              <a:rPr lang="cs-CZ" dirty="0" smtClean="0"/>
              <a:t> Ženy, mladiství a osoby zdravotně postižené mají právo na zvýšenou ochranu zdraví při práci a na zvláštní pracovní podmínky.</a:t>
            </a:r>
          </a:p>
          <a:p>
            <a:pPr marL="0" indent="0">
              <a:buNone/>
            </a:pPr>
            <a:r>
              <a:rPr lang="cs-CZ" b="1" dirty="0" smtClean="0"/>
              <a:t>(2)</a:t>
            </a:r>
            <a:r>
              <a:rPr lang="cs-CZ" dirty="0" smtClean="0"/>
              <a:t> Mladiství a osoby zdravotně postižené mají právo na zvláštní ochranu v pracovních vztazích a na pomoc při </a:t>
            </a:r>
            <a:r>
              <a:rPr lang="cs-CZ" dirty="0" err="1" smtClean="0"/>
              <a:t>přípravěk</a:t>
            </a:r>
            <a:r>
              <a:rPr lang="cs-CZ" dirty="0" smtClean="0"/>
              <a:t> povolání.</a:t>
            </a:r>
          </a:p>
          <a:p>
            <a:pPr marL="0" indent="0">
              <a:buNone/>
            </a:pPr>
            <a:r>
              <a:rPr lang="cs-CZ" b="1" dirty="0" smtClean="0"/>
              <a:t>(3)</a:t>
            </a:r>
            <a:r>
              <a:rPr lang="cs-CZ" dirty="0" smtClean="0"/>
              <a:t> Podrobnosti stanoví zákon.</a:t>
            </a:r>
          </a:p>
          <a:p>
            <a:endParaRPr lang="cs-CZ" dirty="0" smtClean="0"/>
          </a:p>
          <a:p>
            <a:endParaRPr lang="cs-CZ" dirty="0" smtClean="0"/>
          </a:p>
          <a:p>
            <a:pPr marL="0" indent="0">
              <a:buNone/>
            </a:pPr>
            <a:endParaRPr lang="cs-CZ" dirty="0" smtClean="0"/>
          </a:p>
          <a:p>
            <a:pPr>
              <a:buFontTx/>
              <a:buChar char="-"/>
            </a:pPr>
            <a:endParaRPr lang="cs-CZ" dirty="0"/>
          </a:p>
        </p:txBody>
      </p:sp>
    </p:spTree>
    <p:extLst>
      <p:ext uri="{BB962C8B-B14F-4D97-AF65-F5344CB8AC3E}">
        <p14:creationId xmlns:p14="http://schemas.microsoft.com/office/powerpoint/2010/main" val="3671565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Právo na pracovní uplatnění - 2</a:t>
            </a:r>
            <a:endParaRPr lang="cs-CZ" dirty="0"/>
          </a:p>
        </p:txBody>
      </p:sp>
      <p:sp>
        <p:nvSpPr>
          <p:cNvPr id="3" name="Zástupný symbol pro obsah 2"/>
          <p:cNvSpPr>
            <a:spLocks noGrp="1"/>
          </p:cNvSpPr>
          <p:nvPr>
            <p:ph idx="1"/>
          </p:nvPr>
        </p:nvSpPr>
        <p:spPr/>
        <p:txBody>
          <a:bodyPr>
            <a:normAutofit fontScale="77500" lnSpcReduction="20000"/>
          </a:bodyPr>
          <a:lstStyle/>
          <a:p>
            <a:r>
              <a:rPr lang="cs-CZ" dirty="0" smtClean="0"/>
              <a:t>Zákon o zaměstnanosti – 435/2004 Sb., ve znění pozdějších předpisů</a:t>
            </a:r>
          </a:p>
          <a:p>
            <a:r>
              <a:rPr lang="cs-CZ" dirty="0" smtClean="0"/>
              <a:t>§ 10 </a:t>
            </a:r>
            <a:endParaRPr lang="cs-CZ" b="1" dirty="0"/>
          </a:p>
          <a:p>
            <a:pPr marL="0" indent="0">
              <a:buNone/>
            </a:pPr>
            <a:r>
              <a:rPr lang="cs-CZ" b="1" dirty="0"/>
              <a:t>Právem na zaměstnání je právo fyzické osoby, která chce a může pracovat a o práci se uchází, na zaměstnání v pracovněprávním vztahu</a:t>
            </a:r>
            <a:r>
              <a:rPr lang="cs-CZ" b="1" baseline="30000" dirty="0"/>
              <a:t>15)</a:t>
            </a:r>
            <a:r>
              <a:rPr lang="cs-CZ" b="1" dirty="0"/>
              <a:t> (dále jen "zaměstnání"), na zprostředkování zaměstnání a na poskytnutí dalších služeb za podmínek stanovených tímto zákonem.</a:t>
            </a:r>
          </a:p>
          <a:p>
            <a:pPr marL="0" indent="0">
              <a:buNone/>
            </a:pPr>
            <a:r>
              <a:rPr lang="cs-CZ" dirty="0" smtClean="0"/>
              <a:t>§ 11 právo vykonávat a zabezpečit si zaměstnání v ČR i zahraničí</a:t>
            </a:r>
          </a:p>
          <a:p>
            <a:pPr marL="0" indent="0">
              <a:buNone/>
            </a:pPr>
            <a:r>
              <a:rPr lang="cs-CZ" dirty="0" smtClean="0"/>
              <a:t>§ 12 – zákaz diskriminace v souvislosti s nabízením zaměstnání, zákaz vyžadování informací od žadatelů, které by mohly být diskriminační</a:t>
            </a:r>
            <a:endParaRPr lang="cs-CZ" dirty="0"/>
          </a:p>
        </p:txBody>
      </p:sp>
    </p:spTree>
    <p:extLst>
      <p:ext uri="{BB962C8B-B14F-4D97-AF65-F5344CB8AC3E}">
        <p14:creationId xmlns:p14="http://schemas.microsoft.com/office/powerpoint/2010/main" val="31609698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Stát a zaměstnanost</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Minimální mzda od 1. 1. 2015</a:t>
            </a:r>
          </a:p>
          <a:p>
            <a:r>
              <a:rPr lang="cs-CZ" b="1" dirty="0"/>
              <a:t>Informace o minimální mzdě od 1. ledna 2015</a:t>
            </a:r>
          </a:p>
          <a:p>
            <a:r>
              <a:rPr lang="cs-CZ" b="1" dirty="0"/>
              <a:t>1. Minimální mzda</a:t>
            </a:r>
            <a:r>
              <a:rPr lang="cs-CZ" dirty="0"/>
              <a:t> je nejnižší přípustná výše odměny za práci v pracovněprávním vztahu. Její základní právní úprava je stanovena zákoníkem práce (zákon č. 262/2006 Sb., ve znění pozdějších předpisů). Výši základní sazby minimální mzdy, další sazby minimální mzdy při omezeném pracovním uplatnění zaměstnance a podmínky pro poskytování minimální mzdy stanovuje nařízení vlády č. 567/2006 Sb., o minimální mzdě, o nejnižších úrovních zaručené mzdy, o vymezení ztíženého pracovního prostředí a o výši příplatku ke mzdě za práci ve ztíženém pracovním prostředí, ve znění pozdějších předpisů (</a:t>
            </a:r>
            <a:r>
              <a:rPr lang="cs-CZ" dirty="0">
                <a:hlinkClick r:id="rId2" action="ppaction://hlinkfile" tooltip="nařízení vlády č. 567/2006 Sb."/>
              </a:rPr>
              <a:t>úplné znění od 1. ledna 2015</a:t>
            </a:r>
            <a:r>
              <a:rPr lang="cs-CZ" dirty="0"/>
              <a:t>).</a:t>
            </a:r>
          </a:p>
          <a:p>
            <a:r>
              <a:rPr lang="cs-CZ" dirty="0"/>
              <a:t>Vláda ČR přijala na svém jednání dne 15. září 2014 </a:t>
            </a:r>
            <a:r>
              <a:rPr lang="cs-CZ" b="1" dirty="0"/>
              <a:t>nařízení vlády č. 204/2014 Sb.</a:t>
            </a:r>
            <a:r>
              <a:rPr lang="cs-CZ" dirty="0"/>
              <a:t>, kterým došlo ke změně výše citovaného nařízení o minimální mzdě. </a:t>
            </a:r>
            <a:r>
              <a:rPr lang="cs-CZ" b="1" dirty="0"/>
              <a:t>S účinností od 1. ledna 2015 se zvyšuje základní sazba minimální mzdy. Sazba minimální mzdy pro zaměstnance s invalidním důchodem při jejich omezeném pracovním uplatnění se nemění.</a:t>
            </a:r>
            <a:endParaRPr lang="cs-CZ" dirty="0"/>
          </a:p>
          <a:p>
            <a:r>
              <a:rPr lang="cs-CZ" dirty="0" smtClean="0"/>
              <a:t>(zdroj www.mpsv.cz)</a:t>
            </a:r>
            <a:endParaRPr lang="cs-CZ" dirty="0"/>
          </a:p>
        </p:txBody>
      </p:sp>
    </p:spTree>
    <p:extLst>
      <p:ext uri="{BB962C8B-B14F-4D97-AF65-F5344CB8AC3E}">
        <p14:creationId xmlns:p14="http://schemas.microsoft.com/office/powerpoint/2010/main" val="3803139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Témata</a:t>
            </a:r>
            <a:endParaRPr lang="cs-CZ" dirty="0"/>
          </a:p>
        </p:txBody>
      </p:sp>
      <p:sp>
        <p:nvSpPr>
          <p:cNvPr id="3" name="Zástupný symbol pro obsah 2"/>
          <p:cNvSpPr>
            <a:spLocks noGrp="1"/>
          </p:cNvSpPr>
          <p:nvPr>
            <p:ph idx="1"/>
          </p:nvPr>
        </p:nvSpPr>
        <p:spPr/>
        <p:txBody>
          <a:bodyPr/>
          <a:lstStyle/>
          <a:p>
            <a:r>
              <a:rPr lang="cs-CZ" dirty="0" smtClean="0"/>
              <a:t>Ochrana veřejného zdraví</a:t>
            </a:r>
          </a:p>
          <a:p>
            <a:r>
              <a:rPr lang="cs-CZ" dirty="0" smtClean="0"/>
              <a:t>Bezpečnost při práci</a:t>
            </a:r>
          </a:p>
          <a:p>
            <a:r>
              <a:rPr lang="cs-CZ" dirty="0" smtClean="0"/>
              <a:t>Ochrana před diskriminací</a:t>
            </a:r>
          </a:p>
          <a:p>
            <a:r>
              <a:rPr lang="cs-CZ" dirty="0" smtClean="0"/>
              <a:t>Správa zaměstnanosti</a:t>
            </a:r>
            <a:endParaRPr lang="cs-CZ" dirty="0"/>
          </a:p>
        </p:txBody>
      </p:sp>
    </p:spTree>
    <p:extLst>
      <p:ext uri="{BB962C8B-B14F-4D97-AF65-F5344CB8AC3E}">
        <p14:creationId xmlns:p14="http://schemas.microsoft.com/office/powerpoint/2010/main" val="190254462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Stát a zaměstnanost – státní politika zaměstnanosti</a:t>
            </a:r>
            <a:endParaRPr lang="cs-CZ" dirty="0"/>
          </a:p>
        </p:txBody>
      </p:sp>
      <p:sp>
        <p:nvSpPr>
          <p:cNvPr id="3" name="Zástupný symbol pro obsah 2"/>
          <p:cNvSpPr>
            <a:spLocks noGrp="1"/>
          </p:cNvSpPr>
          <p:nvPr>
            <p:ph idx="1"/>
          </p:nvPr>
        </p:nvSpPr>
        <p:spPr/>
        <p:txBody>
          <a:bodyPr>
            <a:normAutofit fontScale="47500" lnSpcReduction="20000"/>
          </a:bodyPr>
          <a:lstStyle/>
          <a:p>
            <a:r>
              <a:rPr lang="cs-CZ" dirty="0" smtClean="0"/>
              <a:t>Právo na práci se realizuje prostřednictvím státní politiky zaměstnanosti</a:t>
            </a:r>
          </a:p>
          <a:p>
            <a:r>
              <a:rPr lang="cs-CZ" dirty="0" smtClean="0"/>
              <a:t>Snaha o dosažení rovnováhy mezi nabídkou a poptávkou, produktivní využití pracovních sil zabezpečení práva na práci. </a:t>
            </a:r>
          </a:p>
          <a:p>
            <a:r>
              <a:rPr lang="cs-CZ" dirty="0" smtClean="0"/>
              <a:t>SPZ dělá stát, dále pak zaměstnavatelé, odborové organizace.</a:t>
            </a:r>
          </a:p>
          <a:p>
            <a:r>
              <a:rPr lang="cs-CZ" dirty="0" smtClean="0"/>
              <a:t>Stát spolupracuje s dalšími organizacemi činnými na trhu práce – územní samosprávné celky, profesní organizace sdružení osob se zdravotním postižením, organizace zaměstnavatelů.</a:t>
            </a:r>
          </a:p>
          <a:p>
            <a:r>
              <a:rPr lang="cs-CZ" dirty="0" smtClean="0"/>
              <a:t>Úkoly</a:t>
            </a:r>
          </a:p>
          <a:p>
            <a:pPr marL="0" indent="0">
              <a:buNone/>
            </a:pPr>
            <a:r>
              <a:rPr lang="cs-CZ" dirty="0"/>
              <a:t> </a:t>
            </a:r>
            <a:r>
              <a:rPr lang="cs-CZ" dirty="0" smtClean="0"/>
              <a:t>- zabezpečení práva na zaměstnání, sledování a vyhodnocování trhu práce, koordinace opatření v oblasti zaměstnanosti, rozvoj lidských zdrojů, koordinace a čerpání prostředků ESF, koordinace programů zaměstnanosti, uplatňování aktivní politiky zaměstnanosti, tvorba a zapojení mezinárodních programů, hospodaření s prostředky na politiku zaměstnanosti, opatření na rovné zacházení (muže a ženy…), rekvalifikace a rekvalifikační kurzy, opatření na zaměstnávání osob se ZP, usměrňování zaměstnávání pracovních sil ze zahraničí a do zahraničí.</a:t>
            </a:r>
          </a:p>
          <a:p>
            <a:r>
              <a:rPr lang="cs-CZ" dirty="0" smtClean="0"/>
              <a:t>Výkon </a:t>
            </a:r>
          </a:p>
          <a:p>
            <a:pPr marL="0" indent="0">
              <a:buNone/>
            </a:pPr>
            <a:r>
              <a:rPr lang="cs-CZ" dirty="0" smtClean="0"/>
              <a:t>MPSV + ÚP (GŘ ÚP)</a:t>
            </a:r>
          </a:p>
          <a:p>
            <a:r>
              <a:rPr lang="cs-CZ" dirty="0" smtClean="0"/>
              <a:t>Právní úprava</a:t>
            </a:r>
          </a:p>
          <a:p>
            <a:pPr marL="0" indent="0">
              <a:buNone/>
            </a:pPr>
            <a:r>
              <a:rPr lang="cs-CZ" dirty="0" smtClean="0"/>
              <a:t>Ne diskriminace, aktivní a pasivní politika zaměstnanosti, prováděcí předpisy – rekvalifikace, hmotná podpora, školení zaměstnanců…</a:t>
            </a:r>
          </a:p>
          <a:p>
            <a:r>
              <a:rPr lang="cs-CZ" dirty="0" smtClean="0"/>
              <a:t>Zprostředkování zaměstnání</a:t>
            </a:r>
          </a:p>
          <a:p>
            <a:pPr marL="0" indent="0">
              <a:buNone/>
            </a:pPr>
            <a:r>
              <a:rPr lang="cs-CZ" dirty="0" smtClean="0"/>
              <a:t>Vyhledávání zaměstnání pro fyzickou osobu, která se o zaměstnání uchází a vyhledávání pro zaměstnavatele, poradenská a informační činnost, </a:t>
            </a:r>
            <a:endParaRPr lang="cs-CZ" dirty="0"/>
          </a:p>
        </p:txBody>
      </p:sp>
    </p:spTree>
    <p:extLst>
      <p:ext uri="{BB962C8B-B14F-4D97-AF65-F5344CB8AC3E}">
        <p14:creationId xmlns:p14="http://schemas.microsoft.com/office/powerpoint/2010/main" val="33819687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Stát a zaměstnanost – státní politika zaměstnanosti - 2</a:t>
            </a:r>
            <a:endParaRPr lang="cs-CZ" dirty="0"/>
          </a:p>
        </p:txBody>
      </p:sp>
      <p:sp>
        <p:nvSpPr>
          <p:cNvPr id="3" name="Zástupný symbol pro obsah 2"/>
          <p:cNvSpPr>
            <a:spLocks noGrp="1"/>
          </p:cNvSpPr>
          <p:nvPr>
            <p:ph idx="1"/>
          </p:nvPr>
        </p:nvSpPr>
        <p:spPr/>
        <p:txBody>
          <a:bodyPr/>
          <a:lstStyle/>
          <a:p>
            <a:r>
              <a:rPr lang="cs-CZ" dirty="0" smtClean="0"/>
              <a:t>Zprostředkování zaměstnání – ÚP a právnické a fyzické osoby, pokud mají povolení ke zprostředkování zaměstnání – agentury práce</a:t>
            </a:r>
          </a:p>
          <a:p>
            <a:r>
              <a:rPr lang="cs-CZ" dirty="0" smtClean="0"/>
              <a:t>Uchazeč se eviduje u ÚP, v jehož správní obvodu má bydliště.</a:t>
            </a:r>
            <a:endParaRPr lang="cs-CZ" dirty="0"/>
          </a:p>
        </p:txBody>
      </p:sp>
    </p:spTree>
    <p:extLst>
      <p:ext uri="{BB962C8B-B14F-4D97-AF65-F5344CB8AC3E}">
        <p14:creationId xmlns:p14="http://schemas.microsoft.com/office/powerpoint/2010/main" val="10672325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Aktivní politika zaměstnanosti</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Součástí státní politiky zaměstnanosti je podpora zřizování nových pracovních míst poskytováním příspěvků zaměstnavatelům při zaměstnávání uchazečů o zaměstnání, i uchazečům samotným. Jedná se zejména o následující opatření (nástroje) aktivní politiky zaměstnanosti:</a:t>
            </a:r>
          </a:p>
          <a:p>
            <a:pPr marL="514350" indent="-514350">
              <a:buAutoNum type="alphaLcParenR"/>
            </a:pPr>
            <a:r>
              <a:rPr lang="cs-CZ" dirty="0" smtClean="0"/>
              <a:t>rekvalifikace</a:t>
            </a:r>
            <a:r>
              <a:rPr lang="cs-CZ" dirty="0"/>
              <a:t/>
            </a:r>
            <a:br>
              <a:rPr lang="cs-CZ" dirty="0"/>
            </a:br>
            <a:r>
              <a:rPr lang="cs-CZ" dirty="0"/>
              <a:t>b) investiční pobídky</a:t>
            </a:r>
            <a:br>
              <a:rPr lang="cs-CZ" dirty="0"/>
            </a:br>
            <a:r>
              <a:rPr lang="cs-CZ" dirty="0"/>
              <a:t>c) veřejně prospěšné práce</a:t>
            </a:r>
            <a:br>
              <a:rPr lang="cs-CZ" dirty="0"/>
            </a:br>
            <a:r>
              <a:rPr lang="cs-CZ" dirty="0"/>
              <a:t>d) společensky účelná pracovní místa</a:t>
            </a:r>
            <a:br>
              <a:rPr lang="cs-CZ" dirty="0"/>
            </a:br>
            <a:r>
              <a:rPr lang="cs-CZ" dirty="0"/>
              <a:t>e) příspěvek na zapracování</a:t>
            </a:r>
            <a:br>
              <a:rPr lang="cs-CZ" dirty="0"/>
            </a:br>
            <a:r>
              <a:rPr lang="cs-CZ" dirty="0"/>
              <a:t>f) příspěvek při přechodu na nový podnikatelský </a:t>
            </a:r>
            <a:r>
              <a:rPr lang="cs-CZ" dirty="0" smtClean="0"/>
              <a:t>program</a:t>
            </a:r>
          </a:p>
          <a:p>
            <a:pPr marL="0" indent="0">
              <a:buNone/>
            </a:pPr>
            <a:endParaRPr lang="cs-CZ" dirty="0"/>
          </a:p>
          <a:p>
            <a:r>
              <a:rPr lang="cs-CZ" dirty="0"/>
              <a:t>Součástí aktivní politiky zaměstnanosti je i poradenství.</a:t>
            </a:r>
          </a:p>
          <a:p>
            <a:r>
              <a:rPr lang="cs-CZ" dirty="0"/>
              <a:t>Státní správu v oblasti státní politiky zaměstnanosti v České republice vykonávají Ministerstvo práce a sociálních věcí (MPSV) a </a:t>
            </a:r>
            <a:r>
              <a:rPr lang="cs-CZ" dirty="0" smtClean="0"/>
              <a:t>Úřad práce </a:t>
            </a:r>
            <a:r>
              <a:rPr lang="cs-CZ" dirty="0"/>
              <a:t>ČR.</a:t>
            </a:r>
          </a:p>
        </p:txBody>
      </p:sp>
    </p:spTree>
    <p:extLst>
      <p:ext uri="{BB962C8B-B14F-4D97-AF65-F5344CB8AC3E}">
        <p14:creationId xmlns:p14="http://schemas.microsoft.com/office/powerpoint/2010/main" val="3922563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Aktivní politika zaměstnanosti - 2</a:t>
            </a:r>
            <a:endParaRPr lang="cs-CZ" dirty="0"/>
          </a:p>
        </p:txBody>
      </p:sp>
      <p:sp>
        <p:nvSpPr>
          <p:cNvPr id="3" name="Zástupný symbol pro obsah 2"/>
          <p:cNvSpPr>
            <a:spLocks noGrp="1"/>
          </p:cNvSpPr>
          <p:nvPr>
            <p:ph idx="1"/>
          </p:nvPr>
        </p:nvSpPr>
        <p:spPr/>
        <p:txBody>
          <a:bodyPr>
            <a:noAutofit/>
          </a:bodyPr>
          <a:lstStyle/>
          <a:p>
            <a:r>
              <a:rPr lang="cs-CZ" sz="1100" b="1" dirty="0"/>
              <a:t>Rekvalifikace</a:t>
            </a:r>
          </a:p>
          <a:p>
            <a:pPr marL="0" indent="0">
              <a:buNone/>
            </a:pPr>
            <a:r>
              <a:rPr lang="cs-CZ" sz="1100" dirty="0"/>
              <a:t>ÚP zabezpečuje rekvalifikaci pro uchazeče nebo zájemce o zaměstnání v případech, kdy struktura poptávky trhu práce neodpovídá struktuře nabídky pracovních sil a případná rekvalifikace umožňuje nové nebo další uplatnění ve vhodném zaměstnání.</a:t>
            </a:r>
          </a:p>
          <a:p>
            <a:pPr marL="0" indent="0">
              <a:buNone/>
            </a:pPr>
            <a:endParaRPr lang="cs-CZ" sz="1100" dirty="0" smtClean="0"/>
          </a:p>
          <a:p>
            <a:pPr marL="0" indent="0">
              <a:buNone/>
            </a:pPr>
            <a:r>
              <a:rPr lang="cs-CZ" sz="1100" dirty="0" smtClean="0"/>
              <a:t>Rekvalifikací </a:t>
            </a:r>
            <a:r>
              <a:rPr lang="cs-CZ" sz="1100" dirty="0"/>
              <a:t>se rozumí získání nové kvalifikace nebo rozšíření stávající kvalifikace uchazeče o zaměstnání nebo zájemce o zaměstnání. Při určování obsahu a rozsahu rekvalifikace se vychází z dosavadní kvalifikace, zdravotního stavu, schopností a zkušeností fyzické osoby, která má být rekvalifikována formou získání nových teoretických znalostí a praktických dovedností v rámci dalšího profesního vzdělávání.</a:t>
            </a:r>
          </a:p>
          <a:p>
            <a:pPr marL="0" indent="0">
              <a:buNone/>
            </a:pPr>
            <a:endParaRPr lang="cs-CZ" sz="1100" dirty="0" smtClean="0"/>
          </a:p>
          <a:p>
            <a:pPr marL="0" indent="0">
              <a:buNone/>
            </a:pPr>
            <a:r>
              <a:rPr lang="cs-CZ" sz="1100" dirty="0" smtClean="0"/>
              <a:t>Za </a:t>
            </a:r>
            <a:r>
              <a:rPr lang="cs-CZ" sz="1100" dirty="0"/>
              <a:t>rekvalifikaci se nepovažuje řádné studium na středních a vysokých školách.</a:t>
            </a:r>
          </a:p>
          <a:p>
            <a:pPr marL="0" indent="0">
              <a:buNone/>
            </a:pPr>
            <a:endParaRPr lang="cs-CZ" sz="1100" dirty="0" smtClean="0"/>
          </a:p>
          <a:p>
            <a:pPr marL="0" indent="0">
              <a:buNone/>
            </a:pPr>
            <a:r>
              <a:rPr lang="cs-CZ" sz="1100" b="1" dirty="0" smtClean="0"/>
              <a:t>Rekvalifikace </a:t>
            </a:r>
            <a:r>
              <a:rPr lang="cs-CZ" sz="1100" b="1" dirty="0"/>
              <a:t>se uskutečňuje na základě dohody </a:t>
            </a:r>
            <a:r>
              <a:rPr lang="cs-CZ" sz="1100" dirty="0"/>
              <a:t>mezi úřadem práce a uchazečem o zaměstnání nebo zájemcem o zaměstnání, vyžaduje-li to jejich uplatnění na trhu práce. Za účastníka rekvalifikace hradí ÚP náklady na rekvalifikaci a může mu poskytnout příspěvek na úhradu prokázaných nutných nákladů spojených s rekvalifikací (stravné, jízdné, nocležné, pojištění). Rekvalifikaci zajišťuje krajská pobočka ÚP příslušná podle místa uchazeče o zaměstnání nebo zájemce o zaměstnání (§ 109 zákona o zaměstnanosti, vyhláška MPSV č. 519/2004 Sb.).</a:t>
            </a:r>
          </a:p>
          <a:p>
            <a:pPr marL="0" indent="0">
              <a:buNone/>
            </a:pPr>
            <a:endParaRPr lang="cs-CZ" sz="1100" dirty="0" smtClean="0"/>
          </a:p>
          <a:p>
            <a:pPr marL="0" indent="0">
              <a:buNone/>
            </a:pPr>
            <a:r>
              <a:rPr lang="cs-CZ" sz="1100" u="sng" dirty="0" smtClean="0"/>
              <a:t>Rekvalifikace </a:t>
            </a:r>
            <a:r>
              <a:rPr lang="cs-CZ" sz="1100" u="sng" dirty="0"/>
              <a:t>se uskutečňuje formou vzdělávání:</a:t>
            </a:r>
          </a:p>
          <a:p>
            <a:r>
              <a:rPr lang="cs-CZ" sz="1100" dirty="0"/>
              <a:t>ve vzdělávacích programech dalšího profesního vzdělávání, </a:t>
            </a:r>
          </a:p>
          <a:p>
            <a:r>
              <a:rPr lang="cs-CZ" sz="1100" dirty="0"/>
              <a:t>ve speciálních programech k získání konkrétní pracovní dovednosti, </a:t>
            </a:r>
          </a:p>
          <a:p>
            <a:r>
              <a:rPr lang="cs-CZ" sz="1100" dirty="0"/>
              <a:t>ve vzdělávacích aktivitách v rámci mezinárodních programů, </a:t>
            </a:r>
          </a:p>
          <a:p>
            <a:r>
              <a:rPr lang="cs-CZ" sz="1100" dirty="0"/>
              <a:t>ve vzdělávacích programech určených pro uchazeče o zaměstnání, kterým se věnuje zvýšená pozornost při zprostředkování podle § 33 zákona o zaměstnanosti, </a:t>
            </a:r>
          </a:p>
          <a:p>
            <a:r>
              <a:rPr lang="cs-CZ" sz="1100" dirty="0"/>
              <a:t>ve školních vzdělávacích programech pro střední vzdělávání v rámci soustavy oboru vzdělávání, </a:t>
            </a:r>
          </a:p>
          <a:p>
            <a:r>
              <a:rPr lang="cs-CZ" sz="1100" dirty="0"/>
              <a:t>v jiných vzdělávacích aktivitách, které směřují k získání nové kvalifikace nebo rozšíření stávající.</a:t>
            </a:r>
          </a:p>
          <a:p>
            <a:pPr marL="0" indent="0">
              <a:buNone/>
            </a:pPr>
            <a:endParaRPr lang="cs-CZ" sz="1100" dirty="0" smtClean="0"/>
          </a:p>
          <a:p>
            <a:pPr marL="0" indent="0">
              <a:buNone/>
            </a:pPr>
            <a:r>
              <a:rPr lang="cs-CZ" sz="1100" dirty="0" smtClean="0"/>
              <a:t>Rekvalifikace </a:t>
            </a:r>
            <a:r>
              <a:rPr lang="cs-CZ" sz="1100" dirty="0"/>
              <a:t>může být na základě dohody s ÚP prováděna i u zaměstnavatele v zájmu dalšího pracovního uplatnění jeho zaměstnanců. Zaměstnavateli, který provádí rekvalifikaci svých zaměstnanců, nebo rekvalifikačnímu zařízení, které pro zaměstnavatele tuto činnost zajišťuje, mohou být plně nebo částečně hrazeny náklady na rekvalifikaci zaměstnanců.</a:t>
            </a:r>
          </a:p>
          <a:p>
            <a:endParaRPr lang="cs-CZ" sz="1100" dirty="0"/>
          </a:p>
        </p:txBody>
      </p:sp>
    </p:spTree>
    <p:extLst>
      <p:ext uri="{BB962C8B-B14F-4D97-AF65-F5344CB8AC3E}">
        <p14:creationId xmlns:p14="http://schemas.microsoft.com/office/powerpoint/2010/main" val="10110645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Aktivní politika zaměstnanosti - 3</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smtClean="0"/>
              <a:t>Poradenství ro volbu povolání – další nástroj APZ  - volba pro volbu zaměstnání, volbu přípravy k práci osob se ZP, výběr vhodných nástrojů APZ. Možná spolupráce s psychologicko-pedagogickými poradnami. </a:t>
            </a:r>
          </a:p>
          <a:p>
            <a:r>
              <a:rPr lang="cs-CZ" dirty="0" smtClean="0"/>
              <a:t>Financování </a:t>
            </a:r>
          </a:p>
          <a:p>
            <a:pPr marL="0" indent="0">
              <a:buNone/>
            </a:pPr>
            <a:r>
              <a:rPr lang="cs-CZ" dirty="0" smtClean="0"/>
              <a:t>- Ze státních prostředků – 218/2000 Sb., o rozpočtových pravidlech státu, zahrnuje také prostředky na programy/opatření regionálního a celostátního charakteru, ověřování nových nástrojů zaměstnanosti.</a:t>
            </a:r>
            <a:endParaRPr lang="cs-CZ" dirty="0"/>
          </a:p>
        </p:txBody>
      </p:sp>
    </p:spTree>
    <p:extLst>
      <p:ext uri="{BB962C8B-B14F-4D97-AF65-F5344CB8AC3E}">
        <p14:creationId xmlns:p14="http://schemas.microsoft.com/office/powerpoint/2010/main" val="333760694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Podpora v nezaměstnanosti</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Nezaměstnanému občanovi, který požádá o pomoc při zprostředkování zaměstnání úřad práce, při splnění zákonem stanovených podmínek, vznikne nárok na podporu v nezaměstnanosti. Ta slouží k finančnímu překlenutí nezbytné doby nezaměstnanosti a náleží uchazeči o zaměstnání ode dne podání žádosti o podporu v nezaměstnanosti. </a:t>
            </a:r>
            <a:endParaRPr lang="cs-CZ" dirty="0" smtClean="0"/>
          </a:p>
          <a:p>
            <a:r>
              <a:rPr lang="cs-CZ" dirty="0"/>
              <a:t>Požádá-li občan o poskytnutí podpory v nezaměstnanosti nejpozději do tří pracovních dnů po skončení zaměstnání nebo jiných činností uvedených v § 25 odst. 1 zákona č. 435/2004 Sb., o zaměstnanosti, ve znění pozdějších předpisů, nebo činností, které jsou považovány za náhradní doby zaměstnání, přizná se podpora v nezaměstnanosti ode dne následujícího po skončení zaměstnání nebo uvedených činností. </a:t>
            </a:r>
            <a:endParaRPr lang="cs-CZ" dirty="0" smtClean="0"/>
          </a:p>
          <a:p>
            <a:r>
              <a:rPr lang="cs-CZ" dirty="0" smtClean="0"/>
              <a:t>Podpůrčí doba - </a:t>
            </a:r>
            <a:r>
              <a:rPr lang="pl-PL" dirty="0"/>
              <a:t>do 50 let věku - 5 měsíců, </a:t>
            </a:r>
            <a:r>
              <a:rPr lang="cs-CZ" dirty="0"/>
              <a:t>nad 50 let do 55 let věku - 8 měsíců</a:t>
            </a:r>
            <a:r>
              <a:rPr lang="cs-CZ" dirty="0" smtClean="0"/>
              <a:t>,</a:t>
            </a:r>
            <a:r>
              <a:rPr lang="da-DK" dirty="0"/>
              <a:t> nad 55 let věku - 11 měsíců. </a:t>
            </a:r>
            <a:endParaRPr lang="cs-CZ" dirty="0" smtClean="0"/>
          </a:p>
          <a:p>
            <a:endParaRPr lang="cs-CZ" dirty="0"/>
          </a:p>
        </p:txBody>
      </p:sp>
    </p:spTree>
    <p:extLst>
      <p:ext uri="{BB962C8B-B14F-4D97-AF65-F5344CB8AC3E}">
        <p14:creationId xmlns:p14="http://schemas.microsoft.com/office/powerpoint/2010/main" val="19818217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Podpora v </a:t>
            </a:r>
            <a:r>
              <a:rPr lang="cs-CZ" dirty="0" smtClean="0"/>
              <a:t>nezaměstnanosti – výše podpory v nezaměstnanosti</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v prvních 2 měsících podpůrčí doby </a:t>
            </a:r>
            <a:r>
              <a:rPr lang="cs-CZ" b="1" dirty="0"/>
              <a:t>65 % </a:t>
            </a:r>
            <a:r>
              <a:rPr lang="cs-CZ" dirty="0"/>
              <a:t>, další 2 měsíce </a:t>
            </a:r>
            <a:r>
              <a:rPr lang="cs-CZ" b="1" dirty="0"/>
              <a:t>50 % </a:t>
            </a:r>
            <a:r>
              <a:rPr lang="cs-CZ" dirty="0"/>
              <a:t>a po zbývající podpůrčí dobu </a:t>
            </a:r>
            <a:r>
              <a:rPr lang="cs-CZ" b="1" dirty="0"/>
              <a:t>45 % průměrného měsíčního čistého výdělku </a:t>
            </a:r>
            <a:r>
              <a:rPr lang="cs-CZ" dirty="0"/>
              <a:t>, kterého uchazeč o zaměstnání dosáhl ve svém posledním ukončeném zaměstnání, nebo </a:t>
            </a:r>
            <a:r>
              <a:rPr lang="cs-CZ" b="1" dirty="0"/>
              <a:t>posledního vyměřovacího základu </a:t>
            </a:r>
            <a:r>
              <a:rPr lang="cs-CZ" dirty="0"/>
              <a:t>přepočteného na 1 kalendářní měsíc, pokud uchazeč o zaměstnání naposledy vykonával samostatnou výdělečnou činnost</a:t>
            </a:r>
            <a:r>
              <a:rPr lang="cs-CZ" dirty="0" smtClean="0"/>
              <a:t>,</a:t>
            </a:r>
          </a:p>
          <a:p>
            <a:r>
              <a:rPr lang="cs-CZ" b="1" dirty="0"/>
              <a:t>45 % </a:t>
            </a:r>
            <a:r>
              <a:rPr lang="cs-CZ" dirty="0"/>
              <a:t>po celou podpůrčí dobu, pokud uchazeč o zaměstnání před zařazením do evidence uchazečů o zaměstnání bez vážného důvodu ukončil poslední zaměstnání sám nebo dohodou se zaměstnavatelem (nevztahuje se na ukončení samostatné výdělečné činnosti a na ukončení více zaměstnání ve stejný den, z nichž alespoň jedno bylo ukončeno z vážných důvodů). </a:t>
            </a:r>
            <a:endParaRPr lang="cs-CZ" dirty="0" smtClean="0"/>
          </a:p>
          <a:p>
            <a:pPr marL="0" indent="0">
              <a:buNone/>
            </a:pPr>
            <a:r>
              <a:rPr lang="cs-CZ" b="1" dirty="0" smtClean="0"/>
              <a:t>Toto je pouze základní informace, v případě podrobnějšího zájmu nutno dostudovat!!!</a:t>
            </a:r>
            <a:endParaRPr lang="cs-CZ" b="1" dirty="0"/>
          </a:p>
          <a:p>
            <a:endParaRPr lang="cs-CZ" dirty="0"/>
          </a:p>
        </p:txBody>
      </p:sp>
    </p:spTree>
    <p:extLst>
      <p:ext uri="{BB962C8B-B14F-4D97-AF65-F5344CB8AC3E}">
        <p14:creationId xmlns:p14="http://schemas.microsoft.com/office/powerpoint/2010/main" val="22219287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Pracovně právní vztahy a zaměstnanost</a:t>
            </a:r>
            <a:endParaRPr lang="cs-CZ" dirty="0"/>
          </a:p>
        </p:txBody>
      </p:sp>
      <p:sp>
        <p:nvSpPr>
          <p:cNvPr id="3" name="Zástupný symbol pro obsah 2"/>
          <p:cNvSpPr>
            <a:spLocks noGrp="1"/>
          </p:cNvSpPr>
          <p:nvPr>
            <p:ph idx="1"/>
          </p:nvPr>
        </p:nvSpPr>
        <p:spPr/>
        <p:txBody>
          <a:bodyPr/>
          <a:lstStyle/>
          <a:p>
            <a:r>
              <a:rPr lang="cs-CZ" dirty="0" smtClean="0"/>
              <a:t>Základní právní předpis – zákon č. 65/1965 Sb., zákoník práce – platil od dříve-  třicetkrát novelizován – dnes platí z. č. </a:t>
            </a:r>
            <a:r>
              <a:rPr lang="cs-CZ" b="1" dirty="0" smtClean="0"/>
              <a:t>262/2000 Sb., zákoník práce</a:t>
            </a:r>
          </a:p>
          <a:p>
            <a:pPr>
              <a:buFontTx/>
              <a:buChar char="-"/>
            </a:pPr>
            <a:r>
              <a:rPr lang="cs-CZ" dirty="0" smtClean="0"/>
              <a:t>Co není zakázáno je povoleno, větší smluvní volnost</a:t>
            </a:r>
          </a:p>
          <a:p>
            <a:pPr>
              <a:buFontTx/>
              <a:buChar char="-"/>
            </a:pPr>
            <a:r>
              <a:rPr lang="cs-CZ" dirty="0" smtClean="0"/>
              <a:t>Téměř 400 paragrafů</a:t>
            </a:r>
          </a:p>
          <a:p>
            <a:pPr>
              <a:buFontTx/>
              <a:buChar char="-"/>
            </a:pPr>
            <a:endParaRPr lang="cs-CZ" dirty="0"/>
          </a:p>
          <a:p>
            <a:pPr>
              <a:buFontTx/>
              <a:buChar char="-"/>
            </a:pPr>
            <a:endParaRPr lang="cs-CZ" dirty="0" smtClean="0"/>
          </a:p>
          <a:p>
            <a:pPr>
              <a:buFontTx/>
              <a:buChar char="-"/>
            </a:pPr>
            <a:endParaRPr lang="cs-CZ" dirty="0"/>
          </a:p>
          <a:p>
            <a:pPr>
              <a:buFontTx/>
              <a:buChar char="-"/>
            </a:pPr>
            <a:endParaRPr lang="cs-CZ" dirty="0" smtClean="0"/>
          </a:p>
          <a:p>
            <a:pPr>
              <a:buFontTx/>
              <a:buChar char="-"/>
            </a:pPr>
            <a:endParaRPr lang="cs-CZ" dirty="0"/>
          </a:p>
          <a:p>
            <a:pPr>
              <a:buFontTx/>
              <a:buChar char="-"/>
            </a:pPr>
            <a:endParaRPr lang="cs-CZ" dirty="0" smtClean="0"/>
          </a:p>
          <a:p>
            <a:pPr>
              <a:buFontTx/>
              <a:buChar char="-"/>
            </a:pPr>
            <a:endParaRPr lang="cs-CZ" dirty="0"/>
          </a:p>
          <a:p>
            <a:pPr>
              <a:buFontTx/>
              <a:buChar char="-"/>
            </a:pPr>
            <a:endParaRPr lang="cs-CZ" dirty="0" smtClean="0"/>
          </a:p>
          <a:p>
            <a:pPr>
              <a:buFontTx/>
              <a:buChar char="-"/>
            </a:pPr>
            <a:endParaRPr lang="cs-CZ" dirty="0"/>
          </a:p>
          <a:p>
            <a:pPr>
              <a:buFontTx/>
              <a:buChar char="-"/>
            </a:pPr>
            <a:endParaRPr lang="cs-CZ" dirty="0" smtClean="0"/>
          </a:p>
          <a:p>
            <a:pPr>
              <a:buFontTx/>
              <a:buChar char="-"/>
            </a:pPr>
            <a:endParaRPr lang="cs-CZ" dirty="0" smtClean="0"/>
          </a:p>
          <a:p>
            <a:pPr marL="0" indent="0">
              <a:buNone/>
            </a:pPr>
            <a:endParaRPr lang="cs-CZ" dirty="0"/>
          </a:p>
        </p:txBody>
      </p:sp>
    </p:spTree>
    <p:extLst>
      <p:ext uri="{BB962C8B-B14F-4D97-AF65-F5344CB8AC3E}">
        <p14:creationId xmlns:p14="http://schemas.microsoft.com/office/powerpoint/2010/main" val="21908136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Instituce a zaměstnanost</a:t>
            </a:r>
            <a:endParaRPr lang="cs-CZ" dirty="0"/>
          </a:p>
        </p:txBody>
      </p:sp>
      <p:sp>
        <p:nvSpPr>
          <p:cNvPr id="3" name="Zástupný symbol pro obsah 2"/>
          <p:cNvSpPr>
            <a:spLocks noGrp="1"/>
          </p:cNvSpPr>
          <p:nvPr>
            <p:ph idx="1"/>
          </p:nvPr>
        </p:nvSpPr>
        <p:spPr/>
        <p:txBody>
          <a:bodyPr>
            <a:normAutofit fontScale="32500" lnSpcReduction="20000"/>
          </a:bodyPr>
          <a:lstStyle/>
          <a:p>
            <a:pPr marL="0" indent="0">
              <a:buNone/>
            </a:pPr>
            <a:r>
              <a:rPr lang="cs-CZ" b="1" dirty="0"/>
              <a:t>Ministerstvo práce a sociálních věcí</a:t>
            </a:r>
          </a:p>
          <a:p>
            <a:r>
              <a:rPr lang="cs-CZ" dirty="0"/>
              <a:t>Je dle </a:t>
            </a:r>
            <a:r>
              <a:rPr lang="cs-CZ" dirty="0" err="1"/>
              <a:t>z.č</a:t>
            </a:r>
            <a:r>
              <a:rPr lang="cs-CZ" dirty="0"/>
              <a:t>. 2/1969 Sb. </a:t>
            </a:r>
            <a:r>
              <a:rPr lang="cs-CZ" i="1" dirty="0"/>
              <a:t>ústředním </a:t>
            </a:r>
            <a:r>
              <a:rPr lang="cs-CZ" dirty="0"/>
              <a:t>orgánem státní správy pro pracovněprávní vztahy, bezpečnost práce, </a:t>
            </a:r>
            <a:r>
              <a:rPr lang="cs-CZ" i="1" dirty="0"/>
              <a:t>zaměstnanost</a:t>
            </a:r>
            <a:r>
              <a:rPr lang="cs-CZ" dirty="0"/>
              <a:t> a rekvalifikaci, kolektivní vyjednávání, civilní službu, mzdy a jiné odměny za práci, důchodové zabezpečení, nemocenské pojištění, nemocenské zabezpečení, sociální péči, péči o pracovní podmínky žen a mladistvých, právní ochranu mateřství, péči o rodinu a děti, péči o občany, kteří potřebují zvláštní pomoc, a pro další otázky mzdové a sociální politiky.</a:t>
            </a:r>
          </a:p>
          <a:p>
            <a:r>
              <a:rPr lang="cs-CZ" dirty="0"/>
              <a:t>Činnost MPSV na vlastním úseku zaměstnanosti můžeme zjednodušeně označit jako činnost řídící, koncepčně-iniciační, koordinační, kontrolní, analytickou, metodickou, správní a zřizovací.</a:t>
            </a:r>
          </a:p>
          <a:p>
            <a:r>
              <a:rPr lang="cs-CZ" dirty="0"/>
              <a:t>In concreto:</a:t>
            </a:r>
          </a:p>
          <a:p>
            <a:r>
              <a:rPr lang="cs-CZ" dirty="0"/>
              <a:t>MPSV zpracovává </a:t>
            </a:r>
            <a:r>
              <a:rPr lang="cs-CZ" b="1" dirty="0"/>
              <a:t>celostátní koncepce a programy státní politiky zaměstnanosti </a:t>
            </a:r>
            <a:r>
              <a:rPr lang="cs-CZ" dirty="0"/>
              <a:t>a řešení stěžejních otázek na trhu práce, zaujímá stanoviska k návrhům ovlivňujícím státní politiku zaměstnanosti, které zpracovávají jiné ústřední orgány státní správy, </a:t>
            </a:r>
          </a:p>
          <a:p>
            <a:r>
              <a:rPr lang="cs-CZ" dirty="0"/>
              <a:t>soustavně </a:t>
            </a:r>
            <a:r>
              <a:rPr lang="cs-CZ" b="1" dirty="0"/>
              <a:t>sleduje a vyhodnocuje situaci na trhu práce</a:t>
            </a:r>
            <a:r>
              <a:rPr lang="cs-CZ" dirty="0"/>
              <a:t>, zpracovává </a:t>
            </a:r>
            <a:r>
              <a:rPr lang="cs-CZ" b="1" dirty="0"/>
              <a:t>prognózy</a:t>
            </a:r>
            <a:r>
              <a:rPr lang="cs-CZ" dirty="0"/>
              <a:t> vývoje zaměstnanosti a přijímá opatření na ovlivnění poptávky a nabídky práce a k vytváření souladu mezi zdroji a potřebami pracovních sil v České republice a přijímá opatření k usměrňování pracovních sil ze zahraničí na území České republiky a pracovních sil do zahraničí, </a:t>
            </a:r>
          </a:p>
          <a:p>
            <a:r>
              <a:rPr lang="cs-CZ" dirty="0"/>
              <a:t>zabezpečuje tvorbu </a:t>
            </a:r>
            <a:r>
              <a:rPr lang="cs-CZ" b="1" dirty="0"/>
              <a:t>národní soustavy povolání</a:t>
            </a:r>
            <a:r>
              <a:rPr lang="cs-CZ" dirty="0"/>
              <a:t> v souladu s vývojem trhu práce, </a:t>
            </a:r>
          </a:p>
          <a:p>
            <a:r>
              <a:rPr lang="cs-CZ" dirty="0"/>
              <a:t>řídí úřady práce, </a:t>
            </a:r>
          </a:p>
          <a:p>
            <a:r>
              <a:rPr lang="cs-CZ" dirty="0"/>
              <a:t>přijímá opatření na podporu a dosažení </a:t>
            </a:r>
            <a:r>
              <a:rPr lang="cs-CZ" b="1" dirty="0"/>
              <a:t>rovného zacházení s muži a ženami</a:t>
            </a:r>
            <a:r>
              <a:rPr lang="cs-CZ" dirty="0"/>
              <a:t>, s osobami bez ohledu na jejich rasový nebo etnický původ, s osobami se zdravotním postižením a s dalšími skupinami osob, které mají ztížené postavení na trhu práce, pokud jde o přístup k zaměstnání, rekvalifikaci, přípravě k práci a specializovaným rekvalifikačním kurzům, a přijímá opatření pro zaměstnávání těchto osob, </a:t>
            </a:r>
          </a:p>
          <a:p>
            <a:r>
              <a:rPr lang="cs-CZ" dirty="0"/>
              <a:t>spravuje a poskytuje </a:t>
            </a:r>
            <a:r>
              <a:rPr lang="cs-CZ" b="1" dirty="0"/>
              <a:t>prostředky na zabezpečování státní politiky zaměstnanosti,</a:t>
            </a:r>
            <a:r>
              <a:rPr lang="cs-CZ" dirty="0"/>
              <a:t> rozhoduje o jejich použití, zajišťuje národní financování opatření v oblasti zaměstnanosti a rozvoje lidských zdrojů na úseku trhu práce, která jsou obsažena v programech Evropského sociálního fondu, a zabezpečuje projekční řešení a programově technické vybavení informačního systému v oblasti zaměstnanosti a koordinuje činnosti v rámci systému Evropských služeb zaměstnanosti, </a:t>
            </a:r>
          </a:p>
          <a:p>
            <a:r>
              <a:rPr lang="cs-CZ" dirty="0"/>
              <a:t>zabezpečuje rozvíjení </a:t>
            </a:r>
            <a:r>
              <a:rPr lang="cs-CZ" b="1" dirty="0"/>
              <a:t>mezinárodních vztahů a mezinárodní spolupráci</a:t>
            </a:r>
            <a:r>
              <a:rPr lang="cs-CZ" dirty="0"/>
              <a:t> v oblasti zaměstnanosti a lidských zdrojů na úseku trhu práce, včetně spolupráce s Evropským společenstvím, </a:t>
            </a:r>
          </a:p>
          <a:p>
            <a:r>
              <a:rPr lang="cs-CZ" dirty="0"/>
              <a:t>spolupracuje s příslušnými orgány veřejné správy členských států Evropské unie v souvislosti </a:t>
            </a:r>
            <a:r>
              <a:rPr lang="cs-CZ" b="1" dirty="0"/>
              <a:t>s vysíláním zaměstnanců k výkonu práce</a:t>
            </a:r>
            <a:r>
              <a:rPr lang="cs-CZ" dirty="0"/>
              <a:t> na území jiného členského státu, </a:t>
            </a:r>
          </a:p>
          <a:p>
            <a:r>
              <a:rPr lang="cs-CZ" dirty="0"/>
              <a:t>zřizuje </a:t>
            </a:r>
            <a:r>
              <a:rPr lang="cs-CZ" b="1" dirty="0"/>
              <a:t>státní rekvalifikační střediska</a:t>
            </a:r>
            <a:r>
              <a:rPr lang="cs-CZ" dirty="0"/>
              <a:t> a pracovně rehabilitační střediska pro osoby se zdravotním postižením, </a:t>
            </a:r>
          </a:p>
          <a:p>
            <a:r>
              <a:rPr lang="cs-CZ" dirty="0"/>
              <a:t>vede pro účely zaměstnanosti </a:t>
            </a:r>
            <a:r>
              <a:rPr lang="cs-CZ" b="1" dirty="0"/>
              <a:t>centrální evidenci zájemců</a:t>
            </a:r>
            <a:r>
              <a:rPr lang="cs-CZ" dirty="0"/>
              <a:t> o zaměstnání, uchazečů o zaměstnání, osob se zdravotním postižením, cizinců a </a:t>
            </a:r>
            <a:r>
              <a:rPr lang="cs-CZ" b="1" dirty="0"/>
              <a:t>evidenci povolení</a:t>
            </a:r>
            <a:r>
              <a:rPr lang="cs-CZ" dirty="0"/>
              <a:t> k výkonu umělecké, kulturní, sportovní a reklamní činnosti dětí, </a:t>
            </a:r>
          </a:p>
          <a:p>
            <a:r>
              <a:rPr lang="cs-CZ" dirty="0"/>
              <a:t>uděluje a odnímá </a:t>
            </a:r>
            <a:r>
              <a:rPr lang="cs-CZ" b="1" dirty="0"/>
              <a:t>povolení právnickým nebo fyzickým osobám ke zprostředkování zaměstnání</a:t>
            </a:r>
            <a:r>
              <a:rPr lang="cs-CZ" dirty="0"/>
              <a:t> a vede evidenci agentur práce a kontroluje jejich činnost, </a:t>
            </a:r>
          </a:p>
          <a:p>
            <a:r>
              <a:rPr lang="cs-CZ" dirty="0"/>
              <a:t>vykonává kontrolní činnost v rozsahu stanoveném tímto zákonem, včetně ukládání pokut. </a:t>
            </a:r>
          </a:p>
          <a:p>
            <a:endParaRPr lang="cs-CZ" dirty="0"/>
          </a:p>
        </p:txBody>
      </p:sp>
    </p:spTree>
    <p:extLst>
      <p:ext uri="{BB962C8B-B14F-4D97-AF65-F5344CB8AC3E}">
        <p14:creationId xmlns:p14="http://schemas.microsoft.com/office/powerpoint/2010/main" val="30867343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Úřady práce</a:t>
            </a:r>
            <a:endParaRPr lang="cs-CZ" dirty="0"/>
          </a:p>
        </p:txBody>
      </p:sp>
      <p:sp>
        <p:nvSpPr>
          <p:cNvPr id="3" name="Zástupný symbol pro obsah 2"/>
          <p:cNvSpPr>
            <a:spLocks noGrp="1"/>
          </p:cNvSpPr>
          <p:nvPr>
            <p:ph idx="1"/>
          </p:nvPr>
        </p:nvSpPr>
        <p:spPr>
          <a:xfrm>
            <a:off x="457200" y="1340768"/>
            <a:ext cx="8229600" cy="4785395"/>
          </a:xfrm>
        </p:spPr>
        <p:txBody>
          <a:bodyPr>
            <a:normAutofit fontScale="25000" lnSpcReduction="20000"/>
          </a:bodyPr>
          <a:lstStyle/>
          <a:p>
            <a:pPr marL="0" indent="0">
              <a:buNone/>
            </a:pPr>
            <a:r>
              <a:rPr lang="cs-CZ" b="1" dirty="0"/>
              <a:t>Úřady </a:t>
            </a:r>
            <a:r>
              <a:rPr lang="cs-CZ" b="1" dirty="0" smtClean="0"/>
              <a:t>práce</a:t>
            </a:r>
            <a:endParaRPr lang="cs-CZ" b="1" dirty="0"/>
          </a:p>
          <a:p>
            <a:r>
              <a:rPr lang="cs-CZ" sz="4000" dirty="0"/>
              <a:t>Zákonem č.435/2004 jsou výslovně označeny za správní úřady. Správní obvody úřadů práce tvoří územní obvody okresů – dle vyhlášky č. 564/2002 Sb., o stanovení území okresů České republiky a území obvodů hlavního města Prahy. Na území hlavního města Prahy je úřadem práce Úřad práce hlavního města Prahy </a:t>
            </a:r>
            <a:r>
              <a:rPr lang="cs-CZ" sz="4000" b="1" baseline="30000" dirty="0">
                <a:hlinkClick r:id="rId2" action="ppaction://hlinkfile"/>
              </a:rPr>
              <a:t>(11)</a:t>
            </a:r>
            <a:r>
              <a:rPr lang="cs-CZ" sz="4000" dirty="0"/>
              <a:t>.</a:t>
            </a:r>
          </a:p>
          <a:p>
            <a:r>
              <a:rPr lang="cs-CZ" sz="4000" dirty="0"/>
              <a:t>Činnost </a:t>
            </a:r>
            <a:r>
              <a:rPr lang="cs-CZ" sz="4000" i="1" dirty="0"/>
              <a:t>úřadů práce </a:t>
            </a:r>
            <a:r>
              <a:rPr lang="cs-CZ" sz="4000" i="1" dirty="0" smtClean="0"/>
              <a:t> -</a:t>
            </a:r>
            <a:r>
              <a:rPr lang="cs-CZ" sz="4000" dirty="0" smtClean="0"/>
              <a:t>informační</a:t>
            </a:r>
            <a:r>
              <a:rPr lang="cs-CZ" sz="4000" dirty="0"/>
              <a:t>, poradenskou, evidenční, organizační, zprostředkovatelskou, rozhodovací a kontrolní. Do působnosti </a:t>
            </a:r>
            <a:r>
              <a:rPr lang="cs-CZ" sz="4000" i="1" dirty="0"/>
              <a:t>úřadů práce</a:t>
            </a:r>
            <a:r>
              <a:rPr lang="cs-CZ" sz="4000" dirty="0"/>
              <a:t>, které jsou řízeny MPSV, kupříkladu konkrétně patří:</a:t>
            </a:r>
          </a:p>
          <a:p>
            <a:r>
              <a:rPr lang="cs-CZ" sz="4000" dirty="0"/>
              <a:t>Úřad práce (dále jen ÚP) zpracovává </a:t>
            </a:r>
            <a:r>
              <a:rPr lang="cs-CZ" sz="4000" b="1" dirty="0"/>
              <a:t>koncepci vývoje zaměstnanosti ve svém správním obvodu,</a:t>
            </a:r>
            <a:r>
              <a:rPr lang="cs-CZ" sz="4000" dirty="0"/>
              <a:t> soustavně sleduje a vyhodnocuje </a:t>
            </a:r>
            <a:r>
              <a:rPr lang="cs-CZ" sz="4000" b="1" dirty="0"/>
              <a:t>situaci na trhu práce</a:t>
            </a:r>
            <a:r>
              <a:rPr lang="cs-CZ" sz="4000" dirty="0"/>
              <a:t> a přijímá opatření na ovlivnění poptávky a nabídky práce; za tím účelem spolupracuje s koordinačními úřady práce a může vyžadovat od zaměstnavatelů informace o jejich záměrech ve vývoji zaměstnanosti, </a:t>
            </a:r>
          </a:p>
          <a:p>
            <a:r>
              <a:rPr lang="cs-CZ" sz="4000" dirty="0"/>
              <a:t>ÚP </a:t>
            </a:r>
            <a:r>
              <a:rPr lang="cs-CZ" sz="4000" b="1" dirty="0"/>
              <a:t>spolupracuje</a:t>
            </a:r>
            <a:r>
              <a:rPr lang="cs-CZ" sz="4000" dirty="0"/>
              <a:t> se správními úřady, územními samosprávnými celky, orgány sociálního zabezpečení, orgány státní zdravotní správy, zaměstnavateli a dalšími subjekty podle zvláštních právních předpisů při tvorbě a realizaci opatření souvisejících </a:t>
            </a:r>
            <a:r>
              <a:rPr lang="cs-CZ" sz="4000" b="1" dirty="0"/>
              <a:t>s rozvojem trhu práce</a:t>
            </a:r>
            <a:r>
              <a:rPr lang="cs-CZ" sz="4000" dirty="0"/>
              <a:t> a se zaměstnaností, </a:t>
            </a:r>
          </a:p>
          <a:p>
            <a:r>
              <a:rPr lang="cs-CZ" sz="4000" dirty="0"/>
              <a:t>ÚP přijímá opatření na podporu a dosažení </a:t>
            </a:r>
            <a:r>
              <a:rPr lang="cs-CZ" sz="4000" b="1" dirty="0"/>
              <a:t>rovného zacházení s muži a ženami,</a:t>
            </a:r>
            <a:r>
              <a:rPr lang="cs-CZ" sz="4000" dirty="0"/>
              <a:t> osobami bez ohledu na jejich národnost, rasový nebo etnický původ, osobami se zdravotním postižením a s dalšími skupinami osob, které mají </a:t>
            </a:r>
            <a:r>
              <a:rPr lang="cs-CZ" sz="4000" b="1" dirty="0"/>
              <a:t>ztížené postavení</a:t>
            </a:r>
            <a:r>
              <a:rPr lang="cs-CZ" sz="4000" dirty="0"/>
              <a:t> na trhu práce, pokud jde o přístup k zaměstnání, rekvalifikaci, přípravě k práci a specializovaným rekvalifikačním kurzům, a přijímá opatření pro zaměstnávání těchto osob, </a:t>
            </a:r>
          </a:p>
          <a:p>
            <a:r>
              <a:rPr lang="cs-CZ" sz="4000" dirty="0"/>
              <a:t>ÚP dále zabezpečuje a podporuje </a:t>
            </a:r>
            <a:r>
              <a:rPr lang="cs-CZ" sz="4000" b="1" dirty="0"/>
              <a:t>projekty </a:t>
            </a:r>
            <a:r>
              <a:rPr lang="cs-CZ" sz="4000" dirty="0"/>
              <a:t>a opatření související s </a:t>
            </a:r>
            <a:r>
              <a:rPr lang="cs-CZ" sz="4000" b="1" dirty="0"/>
              <a:t>rozvojem lidských zdrojů v oblasti trhu práce</a:t>
            </a:r>
            <a:r>
              <a:rPr lang="cs-CZ" sz="4000" dirty="0"/>
              <a:t> uskutečňované v jeho správním obvodu, včetně účasti na mezinárodních programech a projektech, programech a projektech s mezinárodní účastí a na programech financovaných z Evropských strukturálních fondů a v rámci programů zaměstnanosti a programů Evropského společenství, ověřuje nové nástroje aktivní politiky zaměstnanosti, </a:t>
            </a:r>
          </a:p>
          <a:p>
            <a:r>
              <a:rPr lang="cs-CZ" sz="4000" dirty="0"/>
              <a:t>ÚP provádí </a:t>
            </a:r>
            <a:r>
              <a:rPr lang="cs-CZ" sz="4000" b="1" dirty="0"/>
              <a:t>zprostředkování zaměstnání</a:t>
            </a:r>
            <a:r>
              <a:rPr lang="cs-CZ" sz="4000" dirty="0"/>
              <a:t> uchazečům o zaměstnání a zájemcům o zaměstnání a poskytuje další služby v oblasti zaměstnanosti, </a:t>
            </a:r>
          </a:p>
          <a:p>
            <a:r>
              <a:rPr lang="cs-CZ" sz="4000" dirty="0"/>
              <a:t>ÚP poskytuje fyzickým osobám a zaměstnavatelům </a:t>
            </a:r>
            <a:r>
              <a:rPr lang="cs-CZ" sz="4000" b="1" dirty="0"/>
              <a:t>poradenské, informační </a:t>
            </a:r>
            <a:r>
              <a:rPr lang="cs-CZ" sz="4000" dirty="0"/>
              <a:t>a další služby v oblasti zaměstnanosti, </a:t>
            </a:r>
          </a:p>
          <a:p>
            <a:r>
              <a:rPr lang="cs-CZ" sz="4000" dirty="0"/>
              <a:t>ÚP zabezpečuje uplatňování nástrojů </a:t>
            </a:r>
            <a:r>
              <a:rPr lang="cs-CZ" sz="4000" b="1" dirty="0"/>
              <a:t>aktivní politiky zaměstnanosti, </a:t>
            </a:r>
            <a:r>
              <a:rPr lang="cs-CZ" sz="4000" dirty="0"/>
              <a:t>poskytuje příspěvky z prostředků na aktivní politiku zaměstnanosti a vyplácí </a:t>
            </a:r>
            <a:r>
              <a:rPr lang="cs-CZ" sz="4000" b="1" dirty="0"/>
              <a:t>podporu v nezaměstnanosti</a:t>
            </a:r>
            <a:r>
              <a:rPr lang="cs-CZ" sz="4000" dirty="0"/>
              <a:t> a </a:t>
            </a:r>
            <a:r>
              <a:rPr lang="cs-CZ" sz="4000" b="1" dirty="0"/>
              <a:t>podporu při rekvalifikaci,</a:t>
            </a:r>
            <a:r>
              <a:rPr lang="cs-CZ" sz="4000" dirty="0"/>
              <a:t> </a:t>
            </a:r>
          </a:p>
          <a:p>
            <a:r>
              <a:rPr lang="cs-CZ" sz="4000" dirty="0"/>
              <a:t>ÚP mj. </a:t>
            </a:r>
            <a:r>
              <a:rPr lang="cs-CZ" sz="4000" b="1" dirty="0"/>
              <a:t>poskytuje </a:t>
            </a:r>
            <a:r>
              <a:rPr lang="cs-CZ" sz="4000" dirty="0"/>
              <a:t>zaměstnavatelům zaměstnávajícím více než 50 % zaměstnanců, kteří jsou osobami se zdravotním postižením, </a:t>
            </a:r>
            <a:r>
              <a:rPr lang="cs-CZ" sz="4000" b="1" dirty="0"/>
              <a:t>příspěvek na podporu zaměstnávání osob se zdravotním postižením, </a:t>
            </a:r>
            <a:endParaRPr lang="cs-CZ" sz="4000" dirty="0"/>
          </a:p>
          <a:p>
            <a:r>
              <a:rPr lang="cs-CZ" sz="4000" dirty="0"/>
              <a:t>ÚP vede pro účely zaměstnanosti </a:t>
            </a:r>
            <a:r>
              <a:rPr lang="cs-CZ" sz="4000" b="1" dirty="0"/>
              <a:t>evidenci volných pracovních </a:t>
            </a:r>
            <a:r>
              <a:rPr lang="cs-CZ" sz="4000" b="1" dirty="0" err="1"/>
              <a:t>míst,evidenci</a:t>
            </a:r>
            <a:r>
              <a:rPr lang="cs-CZ" sz="4000" b="1" dirty="0"/>
              <a:t> zájemců o zaměstnání, evidenci uchazečů o zaměstnání,</a:t>
            </a:r>
            <a:r>
              <a:rPr lang="cs-CZ" sz="4000" dirty="0"/>
              <a:t> evidenci osob se zdravotním postižením, evidenci cizinců a evidenci povolení k výkonu umělecké, kulturní, sportovní nebo reklamní činnosti dětí; údaje z těchto evidencí předává do centrálních evidencí vedených ministerstvem, </a:t>
            </a:r>
          </a:p>
          <a:p>
            <a:r>
              <a:rPr lang="cs-CZ" sz="4000" dirty="0"/>
              <a:t>ÚP </a:t>
            </a:r>
            <a:r>
              <a:rPr lang="cs-CZ" sz="4000" b="1" dirty="0"/>
              <a:t>potvrzuje občanovi Evropské unie</a:t>
            </a:r>
            <a:r>
              <a:rPr lang="cs-CZ" sz="4000" dirty="0"/>
              <a:t> pro účely udělení povolení k trvalému nebo přechodnému pobytu dobu vedení v evidenci uchazečů o zaměstnání a sezónnímu zaměstnanci existenci pracovní smlouvy, dohody o pracovní činnosti nebo dohody o provedení práce, </a:t>
            </a:r>
          </a:p>
          <a:p>
            <a:r>
              <a:rPr lang="cs-CZ" sz="4000" dirty="0"/>
              <a:t>ÚP vykonává kontrolní činnost v rozsahu stanoveném zákonem o zaměstnanosti , včetně ukládání pokut. </a:t>
            </a:r>
          </a:p>
          <a:p>
            <a:r>
              <a:rPr lang="cs-CZ" sz="4000" dirty="0"/>
              <a:t>Nový zákon o zaměstnanosti rozeznává tzv. „dvojkové – vyšší“ ÚP </a:t>
            </a:r>
            <a:r>
              <a:rPr lang="cs-CZ" sz="4000" b="1" baseline="30000" dirty="0">
                <a:hlinkClick r:id="rId3" action="ppaction://hlinkfile"/>
              </a:rPr>
              <a:t>(12)</a:t>
            </a:r>
            <a:r>
              <a:rPr lang="cs-CZ" sz="4000" dirty="0"/>
              <a:t>, které mimo výše uvedený rozsah činností pro svůj obvod ex lege zabezpečují další činnosti. Těmito dalšími úkoly jsou například:</a:t>
            </a:r>
          </a:p>
          <a:p>
            <a:r>
              <a:rPr lang="cs-CZ" sz="4000" b="1" dirty="0"/>
              <a:t>zpracování koncepce </a:t>
            </a:r>
            <a:r>
              <a:rPr lang="cs-CZ" sz="4000" b="1" dirty="0" smtClean="0"/>
              <a:t>a strategie </a:t>
            </a:r>
            <a:r>
              <a:rPr lang="cs-CZ" sz="4000" b="1" dirty="0"/>
              <a:t>zaměstnanosti</a:t>
            </a:r>
            <a:r>
              <a:rPr lang="cs-CZ" sz="4000" dirty="0"/>
              <a:t> a zpracování statistik, rozborů a výhledů, </a:t>
            </a:r>
            <a:r>
              <a:rPr lang="cs-CZ" sz="4000" b="1" dirty="0"/>
              <a:t>koordinace činnosti úřadů</a:t>
            </a:r>
            <a:r>
              <a:rPr lang="cs-CZ" sz="4000" dirty="0"/>
              <a:t> práce při provádění aktivní politiky zaměstnanosti, </a:t>
            </a:r>
          </a:p>
          <a:p>
            <a:r>
              <a:rPr lang="cs-CZ" sz="4000" dirty="0"/>
              <a:t>činnost Evropských služeb zaměstnanosti (</a:t>
            </a:r>
            <a:r>
              <a:rPr lang="cs-CZ" sz="4000" dirty="0" err="1"/>
              <a:t>tzv.EURES</a:t>
            </a:r>
            <a:r>
              <a:rPr lang="cs-CZ" sz="4000" dirty="0"/>
              <a:t>) </a:t>
            </a:r>
            <a:r>
              <a:rPr lang="cs-CZ" sz="4000" b="1" baseline="30000" dirty="0">
                <a:hlinkClick r:id="rId4" action="ppaction://hlinkfile"/>
              </a:rPr>
              <a:t>(13)</a:t>
            </a:r>
            <a:r>
              <a:rPr lang="cs-CZ" sz="4000" dirty="0"/>
              <a:t>, </a:t>
            </a:r>
          </a:p>
          <a:p>
            <a:r>
              <a:rPr lang="cs-CZ" sz="4000" dirty="0"/>
              <a:t>spolupráci při vytváření </a:t>
            </a:r>
            <a:r>
              <a:rPr lang="cs-CZ" sz="4000" b="1" dirty="0"/>
              <a:t>mezinárodních programů</a:t>
            </a:r>
            <a:r>
              <a:rPr lang="cs-CZ" sz="4000" dirty="0"/>
              <a:t> nebo programů s mezinárodní účastí týkajících </a:t>
            </a:r>
            <a:r>
              <a:rPr lang="cs-CZ" sz="4000" b="1" dirty="0"/>
              <a:t>se rozvoje lidských zdrojů</a:t>
            </a:r>
            <a:r>
              <a:rPr lang="cs-CZ" sz="4000" dirty="0"/>
              <a:t> a financování z prostředků Evropských strukturálních fondů, </a:t>
            </a:r>
          </a:p>
          <a:p>
            <a:r>
              <a:rPr lang="cs-CZ" sz="4000" dirty="0"/>
              <a:t>zřizování </a:t>
            </a:r>
            <a:r>
              <a:rPr lang="cs-CZ" sz="4000" b="1" dirty="0"/>
              <a:t>školicích a rekvalifikačních středisek</a:t>
            </a:r>
            <a:r>
              <a:rPr lang="cs-CZ" sz="4000" dirty="0"/>
              <a:t>, a pro osoby se zdravotním postižením pracovně rehabilitačních středisek, </a:t>
            </a:r>
          </a:p>
          <a:p>
            <a:endParaRPr lang="cs-CZ" sz="4000" dirty="0"/>
          </a:p>
        </p:txBody>
      </p:sp>
    </p:spTree>
    <p:extLst>
      <p:ext uri="{BB962C8B-B14F-4D97-AF65-F5344CB8AC3E}">
        <p14:creationId xmlns:p14="http://schemas.microsoft.com/office/powerpoint/2010/main" val="25878689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veřejného zdraví</a:t>
            </a:r>
            <a:endParaRPr lang="cs-CZ" dirty="0"/>
          </a:p>
        </p:txBody>
      </p:sp>
      <p:sp>
        <p:nvSpPr>
          <p:cNvPr id="3" name="Zástupný symbol pro obsah 2"/>
          <p:cNvSpPr>
            <a:spLocks noGrp="1"/>
          </p:cNvSpPr>
          <p:nvPr>
            <p:ph idx="1"/>
          </p:nvPr>
        </p:nvSpPr>
        <p:spPr/>
        <p:txBody>
          <a:bodyPr>
            <a:normAutofit fontScale="92500" lnSpcReduction="10000"/>
          </a:bodyPr>
          <a:lstStyle/>
          <a:p>
            <a:r>
              <a:rPr lang="cs-CZ" dirty="0" smtClean="0"/>
              <a:t>Zákon č. 258/2000 Sb., o ochraně veřejného zdraví</a:t>
            </a:r>
          </a:p>
          <a:p>
            <a:pPr marL="0" indent="0">
              <a:buNone/>
            </a:pPr>
            <a:r>
              <a:rPr lang="cs-CZ" dirty="0"/>
              <a:t> </a:t>
            </a:r>
            <a:r>
              <a:rPr lang="cs-CZ" dirty="0" smtClean="0"/>
              <a:t>- ochrana a podpora veřejného zdraví</a:t>
            </a:r>
          </a:p>
          <a:p>
            <a:pPr>
              <a:buFontTx/>
              <a:buChar char="-"/>
            </a:pPr>
            <a:r>
              <a:rPr lang="cs-CZ" dirty="0" smtClean="0"/>
              <a:t>Upravuje soustavu orgánů ochrany veřejného zdraví, jejich působnost, pravomoc</a:t>
            </a:r>
          </a:p>
          <a:p>
            <a:r>
              <a:rPr lang="cs-CZ" dirty="0" smtClean="0"/>
              <a:t>Ochrana zdraví je také sociálně právní ochranou (provádějí ji orgány definované zákonem)</a:t>
            </a:r>
          </a:p>
          <a:p>
            <a:r>
              <a:rPr lang="cs-CZ" dirty="0" smtClean="0"/>
              <a:t>Sociálně právní ochrana je dohled a správní provádění orgánů ochrany veřejného zdraví</a:t>
            </a:r>
            <a:endParaRPr lang="cs-CZ" dirty="0"/>
          </a:p>
        </p:txBody>
      </p:sp>
    </p:spTree>
    <p:extLst>
      <p:ext uri="{BB962C8B-B14F-4D97-AF65-F5344CB8AC3E}">
        <p14:creationId xmlns:p14="http://schemas.microsoft.com/office/powerpoint/2010/main" val="35842496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ÚP - 2</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zákon </a:t>
            </a:r>
            <a:r>
              <a:rPr lang="cs-CZ" dirty="0"/>
              <a:t>č. 73/2011 </a:t>
            </a:r>
            <a:r>
              <a:rPr lang="cs-CZ" dirty="0" smtClean="0"/>
              <a:t>Sb.</a:t>
            </a:r>
          </a:p>
          <a:p>
            <a:r>
              <a:rPr lang="cs-CZ" i="1" dirty="0" smtClean="0"/>
              <a:t>Úřad práce</a:t>
            </a:r>
            <a:r>
              <a:rPr lang="cs-CZ" dirty="0" smtClean="0"/>
              <a:t> </a:t>
            </a:r>
            <a:r>
              <a:rPr lang="cs-CZ" dirty="0"/>
              <a:t>je správním úřadem s celostátní působností. Sídlem Úřadu práce je Praha. Nadřízeným správním úřadem je Ministerstvo práce a sociálních věcí. Úřad práce se skládá z generálního ředitelství (dřívější Správa služeb zaměstnanosti Ministerstva práce a sociálních věcí) a z krajských poboček a pobočky pro hlavní město Prahu (dále jen </a:t>
            </a:r>
            <a:r>
              <a:rPr lang="cs-CZ" i="1" dirty="0"/>
              <a:t>"krajské pobočky"</a:t>
            </a:r>
            <a:r>
              <a:rPr lang="cs-CZ" dirty="0"/>
              <a:t>). Součástí krajských poboček jsou kontaktní pracoviště.</a:t>
            </a:r>
          </a:p>
          <a:p>
            <a:r>
              <a:rPr lang="cs-CZ" dirty="0"/>
              <a:t>K</a:t>
            </a:r>
            <a:r>
              <a:rPr lang="cs-CZ" dirty="0" smtClean="0"/>
              <a:t>ontaktní </a:t>
            </a:r>
            <a:r>
              <a:rPr lang="cs-CZ" dirty="0"/>
              <a:t>pracoviště </a:t>
            </a:r>
            <a:r>
              <a:rPr lang="cs-CZ" dirty="0" smtClean="0"/>
              <a:t> - obvody </a:t>
            </a:r>
            <a:r>
              <a:rPr lang="cs-CZ" dirty="0"/>
              <a:t>působení krajských poboček jsou shodné s územím krajů.</a:t>
            </a:r>
          </a:p>
          <a:p>
            <a:r>
              <a:rPr lang="cs-CZ" dirty="0"/>
              <a:t>Úřad práce plní úkoly v oblastech zaměstnanosti, ochrany zaměstnanců při platební neschopnosti zaměstnavatele a státní sociální podpory.</a:t>
            </a:r>
          </a:p>
          <a:p>
            <a:endParaRPr lang="cs-CZ" dirty="0"/>
          </a:p>
        </p:txBody>
      </p:sp>
    </p:spTree>
    <p:extLst>
      <p:ext uri="{BB962C8B-B14F-4D97-AF65-F5344CB8AC3E}">
        <p14:creationId xmlns:p14="http://schemas.microsoft.com/office/powerpoint/2010/main" val="26342433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ÚP - 3</a:t>
            </a:r>
            <a:endParaRPr lang="cs-CZ" dirty="0"/>
          </a:p>
        </p:txBody>
      </p:sp>
      <p:sp>
        <p:nvSpPr>
          <p:cNvPr id="3" name="Zástupný symbol pro obsah 2"/>
          <p:cNvSpPr>
            <a:spLocks noGrp="1"/>
          </p:cNvSpPr>
          <p:nvPr>
            <p:ph idx="1"/>
          </p:nvPr>
        </p:nvSpPr>
        <p:spPr/>
        <p:txBody>
          <a:bodyPr>
            <a:normAutofit fontScale="85000" lnSpcReduction="10000"/>
          </a:bodyPr>
          <a:lstStyle/>
          <a:p>
            <a:r>
              <a:rPr lang="cs-CZ" dirty="0"/>
              <a:t>Organizační struktura Úřadu práce České republiky má zabezpečit úzkou provázanost na krajské územní uspořádání a dále má zachovat občanům prostřednictvím kontaktních pracovišť co nejlepší dostupnost. Kontaktní pracoviště </a:t>
            </a:r>
            <a:r>
              <a:rPr lang="cs-CZ" dirty="0" smtClean="0"/>
              <a:t>v </a:t>
            </a:r>
            <a:r>
              <a:rPr lang="cs-CZ" dirty="0"/>
              <a:t>226 </a:t>
            </a:r>
            <a:r>
              <a:rPr lang="cs-CZ" dirty="0" smtClean="0"/>
              <a:t>místech.</a:t>
            </a:r>
            <a:endParaRPr lang="cs-CZ" dirty="0"/>
          </a:p>
          <a:p>
            <a:r>
              <a:rPr lang="cs-CZ" dirty="0"/>
              <a:t>V čele soustavy úřadů práce je Úřad práce České republiky </a:t>
            </a:r>
            <a:r>
              <a:rPr lang="cs-CZ" dirty="0" smtClean="0"/>
              <a:t>je </a:t>
            </a:r>
            <a:r>
              <a:rPr lang="cs-CZ" dirty="0"/>
              <a:t>správním úřadem s celostátní působností. Sídlem Úřadu práce je Praha. </a:t>
            </a:r>
            <a:r>
              <a:rPr lang="cs-CZ" dirty="0" smtClean="0"/>
              <a:t>Nadřízeným </a:t>
            </a:r>
            <a:r>
              <a:rPr lang="cs-CZ" dirty="0"/>
              <a:t>správním úřadem je Ministerstvo práce a sociálních věcí </a:t>
            </a:r>
            <a:endParaRPr lang="cs-CZ" dirty="0" smtClean="0"/>
          </a:p>
          <a:p>
            <a:r>
              <a:rPr lang="cs-CZ" dirty="0" smtClean="0"/>
              <a:t>Na </a:t>
            </a:r>
            <a:r>
              <a:rPr lang="cs-CZ" dirty="0"/>
              <a:t>úrovni místních orgánů veřejné správy </a:t>
            </a:r>
            <a:r>
              <a:rPr lang="cs-CZ" dirty="0" smtClean="0"/>
              <a:t>je </a:t>
            </a:r>
            <a:r>
              <a:rPr lang="cs-CZ" dirty="0"/>
              <a:t>G</a:t>
            </a:r>
            <a:r>
              <a:rPr lang="cs-CZ" dirty="0" smtClean="0"/>
              <a:t>enerální ředitelství.</a:t>
            </a:r>
            <a:endParaRPr lang="cs-CZ" dirty="0"/>
          </a:p>
        </p:txBody>
      </p:sp>
    </p:spTree>
    <p:extLst>
      <p:ext uri="{BB962C8B-B14F-4D97-AF65-F5344CB8AC3E}">
        <p14:creationId xmlns:p14="http://schemas.microsoft.com/office/powerpoint/2010/main" val="15304852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Působnost krajských poboček</a:t>
            </a:r>
            <a:endParaRPr lang="cs-CZ" dirty="0"/>
          </a:p>
        </p:txBody>
      </p:sp>
      <p:sp>
        <p:nvSpPr>
          <p:cNvPr id="3" name="Zástupný symbol pro obsah 2"/>
          <p:cNvSpPr>
            <a:spLocks noGrp="1"/>
          </p:cNvSpPr>
          <p:nvPr>
            <p:ph idx="1"/>
          </p:nvPr>
        </p:nvSpPr>
        <p:spPr/>
        <p:txBody>
          <a:bodyPr>
            <a:normAutofit fontScale="92500"/>
          </a:bodyPr>
          <a:lstStyle/>
          <a:p>
            <a:r>
              <a:rPr lang="cs-CZ" dirty="0" smtClean="0"/>
              <a:t>KRP ÚP sídlí </a:t>
            </a:r>
            <a:r>
              <a:rPr lang="cs-CZ" dirty="0"/>
              <a:t>v </a:t>
            </a:r>
            <a:r>
              <a:rPr lang="cs-CZ" dirty="0" smtClean="0"/>
              <a:t>krajích. </a:t>
            </a:r>
            <a:r>
              <a:rPr lang="cs-CZ" dirty="0"/>
              <a:t>S</a:t>
            </a:r>
            <a:r>
              <a:rPr lang="cs-CZ" dirty="0" smtClean="0"/>
              <a:t>polu </a:t>
            </a:r>
            <a:r>
              <a:rPr lang="cs-CZ" dirty="0"/>
              <a:t>s kontaktními místy jsou nejblíže veřejnosti a mají úzký styk s občany.</a:t>
            </a:r>
          </a:p>
          <a:p>
            <a:r>
              <a:rPr lang="cs-CZ" dirty="0"/>
              <a:t>Těžiště činnosti krajských poboček je </a:t>
            </a:r>
            <a:r>
              <a:rPr lang="cs-CZ" dirty="0" smtClean="0"/>
              <a:t>zprostředkování </a:t>
            </a:r>
            <a:r>
              <a:rPr lang="cs-CZ" dirty="0"/>
              <a:t>zaměstnání uchazečům o práci.</a:t>
            </a:r>
          </a:p>
          <a:p>
            <a:r>
              <a:rPr lang="cs-CZ" dirty="0"/>
              <a:t>Uchazeč o zaměstnání může požádat </a:t>
            </a:r>
            <a:r>
              <a:rPr lang="cs-CZ" b="1" dirty="0"/>
              <a:t>příslušnou krajskou pobočku</a:t>
            </a:r>
            <a:r>
              <a:rPr lang="cs-CZ" dirty="0"/>
              <a:t> o zprostředkování zaměstnání, v jejímž územním obvodu se z vážných důvodů skutečně zdržuje. </a:t>
            </a:r>
          </a:p>
        </p:txBody>
      </p:sp>
    </p:spTree>
    <p:extLst>
      <p:ext uri="{BB962C8B-B14F-4D97-AF65-F5344CB8AC3E}">
        <p14:creationId xmlns:p14="http://schemas.microsoft.com/office/powerpoint/2010/main" val="267048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Osoby se zdravotním postižením</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Ustanovení </a:t>
            </a:r>
            <a:r>
              <a:rPr lang="cs-CZ" dirty="0"/>
              <a:t>§ 67 zákona č. 435/2004 Sb., o zaměstnanosti (dále jen „zákon o zaměstnanosti“), definuje osoby se zdravotním postižením, kterým je poskytována zvýšená ochrana na trhu práce.</a:t>
            </a:r>
          </a:p>
          <a:p>
            <a:pPr marL="0" indent="0">
              <a:buNone/>
            </a:pPr>
            <a:r>
              <a:rPr lang="cs-CZ" b="1" dirty="0"/>
              <a:t>Osobami se zdravotním postižením</a:t>
            </a:r>
            <a:r>
              <a:rPr lang="cs-CZ" dirty="0"/>
              <a:t> jsou fyzické osoby, které jsou</a:t>
            </a:r>
          </a:p>
          <a:p>
            <a:r>
              <a:rPr lang="cs-CZ" dirty="0"/>
              <a:t>orgánem sociálního zabezpečení uznány invalidními ve třetím stupni </a:t>
            </a:r>
            <a:r>
              <a:rPr lang="cs-CZ" dirty="0" smtClean="0"/>
              <a:t> </a:t>
            </a:r>
            <a:endParaRPr lang="cs-CZ" dirty="0"/>
          </a:p>
          <a:p>
            <a:r>
              <a:rPr lang="cs-CZ" dirty="0"/>
              <a:t>orgánem sociálního zabezpečení uznány invalidními v prvním nebo druhém stupni. </a:t>
            </a:r>
          </a:p>
          <a:p>
            <a:pPr marL="0" indent="0">
              <a:buNone/>
            </a:pPr>
            <a:endParaRPr lang="cs-CZ" dirty="0" smtClean="0"/>
          </a:p>
          <a:p>
            <a:pPr marL="0" indent="0">
              <a:buNone/>
            </a:pPr>
            <a:r>
              <a:rPr lang="cs-CZ" dirty="0" smtClean="0"/>
              <a:t>Skutečnost</a:t>
            </a:r>
            <a:r>
              <a:rPr lang="cs-CZ" dirty="0"/>
              <a:t>, že je osobou se zdravotním postižením dokládá fyzická osoba posudkem nebo potvrzením orgánu sociálního zabezpečení.</a:t>
            </a:r>
          </a:p>
          <a:p>
            <a:pPr marL="0" indent="0">
              <a:buNone/>
            </a:pPr>
            <a:endParaRPr lang="cs-CZ" dirty="0" smtClean="0"/>
          </a:p>
          <a:p>
            <a:pPr marL="0" indent="0">
              <a:buNone/>
            </a:pPr>
            <a:endParaRPr lang="cs-CZ" dirty="0"/>
          </a:p>
        </p:txBody>
      </p:sp>
    </p:spTree>
    <p:extLst>
      <p:ext uri="{BB962C8B-B14F-4D97-AF65-F5344CB8AC3E}">
        <p14:creationId xmlns:p14="http://schemas.microsoft.com/office/powerpoint/2010/main" val="3413643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OZP</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Povinný podíl zaměstnavatele</a:t>
            </a:r>
          </a:p>
          <a:p>
            <a:r>
              <a:rPr lang="cs-CZ" dirty="0" smtClean="0"/>
              <a:t>Každý zaměstnavatel zaměstnávající v průměrném ročním počtu více než 25 zaměstnanců v pracovním poměru je povinen podle ustanovení § 81 zákona o zaměstnavatele zaměstnat určitý počet osob se ZP (výpočet podle prováděcího předpisu)</a:t>
            </a:r>
          </a:p>
          <a:p>
            <a:pPr marL="0" indent="0">
              <a:buNone/>
            </a:pPr>
            <a:r>
              <a:rPr lang="cs-CZ" dirty="0" smtClean="0"/>
              <a:t>Povinný podíl se může plnit:</a:t>
            </a:r>
          </a:p>
          <a:p>
            <a:pPr marL="514350" indent="-514350">
              <a:buAutoNum type="alphaLcParenR"/>
            </a:pPr>
            <a:r>
              <a:rPr lang="cs-CZ" dirty="0" smtClean="0"/>
              <a:t>Zaměstnáváním potřebného počtu osob (4%, osoba s těžkým ZP se započítává třikrát)</a:t>
            </a:r>
          </a:p>
          <a:p>
            <a:pPr marL="0" indent="0">
              <a:buNone/>
            </a:pPr>
            <a:r>
              <a:rPr lang="cs-CZ" b="1" dirty="0" smtClean="0"/>
              <a:t>b)  Odvodem </a:t>
            </a:r>
            <a:r>
              <a:rPr lang="cs-CZ" b="1" dirty="0"/>
              <a:t>do státního </a:t>
            </a:r>
            <a:r>
              <a:rPr lang="cs-CZ" b="1" dirty="0" smtClean="0"/>
              <a:t>rozpočtu</a:t>
            </a:r>
            <a:r>
              <a:rPr lang="cs-CZ" b="1" dirty="0"/>
              <a:t> </a:t>
            </a:r>
            <a:r>
              <a:rPr lang="cs-CZ" b="1" dirty="0" smtClean="0"/>
              <a:t>-  </a:t>
            </a:r>
            <a:r>
              <a:rPr lang="cs-CZ" dirty="0"/>
              <a:t>o</a:t>
            </a:r>
            <a:r>
              <a:rPr lang="cs-CZ" dirty="0" smtClean="0"/>
              <a:t>dvod </a:t>
            </a:r>
            <a:r>
              <a:rPr lang="cs-CZ" dirty="0"/>
              <a:t>do státního rozpočtu činí 2,5 násobek průměrné mzdy v národním hospodářství za 1. až 3. čtvrtletí sledovaného kalendářního roku za každou OZP, kterou by zaměstnavatel měl zaměstnat</a:t>
            </a:r>
            <a:r>
              <a:rPr lang="cs-CZ" dirty="0" smtClean="0"/>
              <a:t>.</a:t>
            </a:r>
          </a:p>
          <a:p>
            <a:pPr marL="0" indent="0">
              <a:buNone/>
            </a:pPr>
            <a:r>
              <a:rPr lang="cs-CZ" dirty="0" smtClean="0"/>
              <a:t>c) </a:t>
            </a:r>
            <a:r>
              <a:rPr lang="cs-CZ" b="1" dirty="0"/>
              <a:t>O</a:t>
            </a:r>
            <a:r>
              <a:rPr lang="cs-CZ" b="1" dirty="0" smtClean="0"/>
              <a:t>dběrem </a:t>
            </a:r>
            <a:r>
              <a:rPr lang="cs-CZ" b="1" dirty="0"/>
              <a:t>výrobků nebo služeb nebo zadáváním zakázek</a:t>
            </a:r>
            <a:endParaRPr lang="cs-CZ" dirty="0"/>
          </a:p>
          <a:p>
            <a:pPr marL="514350" indent="-514350">
              <a:buAutoNum type="alphaLcParenR"/>
            </a:pPr>
            <a:endParaRPr lang="cs-CZ" dirty="0"/>
          </a:p>
        </p:txBody>
      </p:sp>
    </p:spTree>
    <p:extLst>
      <p:ext uri="{BB962C8B-B14F-4D97-AF65-F5344CB8AC3E}">
        <p14:creationId xmlns:p14="http://schemas.microsoft.com/office/powerpoint/2010/main" val="188217267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OZP</a:t>
            </a:r>
            <a:endParaRPr lang="cs-CZ" dirty="0"/>
          </a:p>
        </p:txBody>
      </p:sp>
      <p:sp>
        <p:nvSpPr>
          <p:cNvPr id="3" name="Zástupný symbol pro obsah 2"/>
          <p:cNvSpPr>
            <a:spLocks noGrp="1"/>
          </p:cNvSpPr>
          <p:nvPr>
            <p:ph idx="1"/>
          </p:nvPr>
        </p:nvSpPr>
        <p:spPr/>
        <p:txBody>
          <a:bodyPr>
            <a:normAutofit fontScale="40000" lnSpcReduction="20000"/>
          </a:bodyPr>
          <a:lstStyle/>
          <a:p>
            <a:endParaRPr lang="cs-CZ" dirty="0"/>
          </a:p>
          <a:p>
            <a:r>
              <a:rPr lang="cs-CZ" b="1" dirty="0"/>
              <a:t>Oznamovací povinnost</a:t>
            </a:r>
            <a:br>
              <a:rPr lang="cs-CZ" b="1" dirty="0"/>
            </a:br>
            <a:endParaRPr lang="cs-CZ" dirty="0"/>
          </a:p>
          <a:p>
            <a:pPr marL="0" indent="0">
              <a:buNone/>
            </a:pPr>
            <a:r>
              <a:rPr lang="cs-CZ" b="1" dirty="0"/>
              <a:t>1. </a:t>
            </a:r>
            <a:r>
              <a:rPr lang="cs-CZ" dirty="0"/>
              <a:t>Zaměstnavatelům zaměstnávajícím více než 25 zaměstnanců v pracovním poměru je v § 83 zákona o zaměstnanosti uložena povinnost do 15. února písemně ohlásit místně příslušné krajské pobočce ÚP ČR plnění povinného podílu za uplynulý kalendářní rok a způsob jeho plnění. </a:t>
            </a:r>
            <a:br>
              <a:rPr lang="cs-CZ" dirty="0"/>
            </a:br>
            <a:endParaRPr lang="cs-CZ" dirty="0"/>
          </a:p>
          <a:p>
            <a:pPr marL="0" indent="0">
              <a:buNone/>
            </a:pPr>
            <a:r>
              <a:rPr lang="cs-CZ" b="1" dirty="0"/>
              <a:t>2. </a:t>
            </a:r>
            <a:r>
              <a:rPr lang="cs-CZ" dirty="0"/>
              <a:t>Vzor oznámení o plnění povinného podílu včetně poučení je umístěn na integrovaném portálu na webových stránkách Ministerstva práce a sociálních věcí. </a:t>
            </a:r>
            <a:br>
              <a:rPr lang="cs-CZ" dirty="0"/>
            </a:br>
            <a:endParaRPr lang="cs-CZ" dirty="0"/>
          </a:p>
          <a:p>
            <a:pPr marL="0" indent="0">
              <a:buNone/>
            </a:pPr>
            <a:endParaRPr lang="cs-CZ" dirty="0"/>
          </a:p>
          <a:p>
            <a:r>
              <a:rPr lang="cs-CZ" b="1" dirty="0"/>
              <a:t>Kontrolní činnost</a:t>
            </a:r>
            <a:endParaRPr lang="cs-CZ" dirty="0"/>
          </a:p>
          <a:p>
            <a:pPr marL="0" lvl="0" indent="0">
              <a:buNone/>
            </a:pPr>
            <a:r>
              <a:rPr lang="cs-CZ" dirty="0"/>
              <a:t>Podle § 125 a 127 zákona o zaměstnanosti provádějí kontrolu Státní úřad inspekce práce (dále jen „SÚIP“) a oblastní inspektoráty práce (dále jen „OIP“), a to buď na základě podnětu krajské pobočky ÚP ČR, nebo plánu vlastní kontrolní činnosti. </a:t>
            </a:r>
            <a:br>
              <a:rPr lang="cs-CZ" dirty="0"/>
            </a:br>
            <a:endParaRPr lang="cs-CZ" dirty="0"/>
          </a:p>
          <a:p>
            <a:pPr marL="0" lvl="0" indent="0">
              <a:buNone/>
            </a:pPr>
            <a:r>
              <a:rPr lang="cs-CZ" dirty="0"/>
              <a:t>V případě, že zaměstnavatel svou povinnost zaměstnávat OZP ve výši povinného podílu nesplní, je krajská pobočka ÚP ČR povinna zahájit řízení podle daňového řádu (§ 82 odst. 3 zákona o zaměstnanosti). V rámci tohoto řízení vypočítá částku, kterou bude zaměstnavatel povinen odvést do státního rozpočtu, a vydá o tom rozhodnutí. Není-li příslušná částka převedena na účet ÚP ČR v termínu stanoveném v rozhodnutí, je věc předávána příslušnému celnímu úřadu k vymáhání. </a:t>
            </a:r>
          </a:p>
          <a:p>
            <a:pPr marL="0" lvl="0" indent="0">
              <a:buNone/>
            </a:pPr>
            <a:r>
              <a:rPr lang="cs-CZ" dirty="0"/>
              <a:t>Pokud zaměstnavatel povinný podíl splnil, ale špatně si spočítal výši odvodu do státního rozpočtu nebo odvedl více, než měl, jedná se o </a:t>
            </a:r>
            <a:r>
              <a:rPr lang="cs-CZ" b="1" dirty="0"/>
              <a:t>přeplatek</a:t>
            </a:r>
            <a:r>
              <a:rPr lang="cs-CZ" dirty="0"/>
              <a:t>. Krajská pobočka ÚP ČR kontrolou podle zákona č. 320/2001 Sb., o finanční kontrole, ve znění pozdějších předpisů, ověří jeho výši a příslušnou částku poukáže na účet zaměstnavatele. </a:t>
            </a:r>
          </a:p>
          <a:p>
            <a:r>
              <a:rPr lang="cs-CZ" b="1" dirty="0" smtClean="0"/>
              <a:t>Pokuty – za neplnění, ÚP</a:t>
            </a:r>
          </a:p>
          <a:p>
            <a:pPr marL="0" indent="0">
              <a:buNone/>
            </a:pPr>
            <a:endParaRPr lang="cs-CZ" dirty="0"/>
          </a:p>
        </p:txBody>
      </p:sp>
    </p:spTree>
    <p:extLst>
      <p:ext uri="{BB962C8B-B14F-4D97-AF65-F5344CB8AC3E}">
        <p14:creationId xmlns:p14="http://schemas.microsoft.com/office/powerpoint/2010/main" val="302575410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rehabilitace</a:t>
            </a:r>
            <a:endParaRPr lang="cs-CZ" dirty="0"/>
          </a:p>
        </p:txBody>
      </p:sp>
      <p:sp>
        <p:nvSpPr>
          <p:cNvPr id="3" name="Zástupný symbol pro obsah 2"/>
          <p:cNvSpPr>
            <a:spLocks noGrp="1"/>
          </p:cNvSpPr>
          <p:nvPr>
            <p:ph idx="1"/>
          </p:nvPr>
        </p:nvSpPr>
        <p:spPr/>
        <p:txBody>
          <a:bodyPr>
            <a:normAutofit fontScale="55000" lnSpcReduction="20000"/>
          </a:bodyPr>
          <a:lstStyle/>
          <a:p>
            <a:r>
              <a:rPr lang="cs-CZ" b="1" dirty="0"/>
              <a:t>Pracovní rehabilitace</a:t>
            </a:r>
            <a:r>
              <a:rPr lang="cs-CZ" dirty="0"/>
              <a:t> </a:t>
            </a:r>
            <a:r>
              <a:rPr lang="cs-CZ" b="1" dirty="0"/>
              <a:t>je </a:t>
            </a:r>
            <a:r>
              <a:rPr lang="cs-CZ" dirty="0"/>
              <a:t>souvislá činnost, zaměřená na získání a udržení vhodného zaměstnání osoby se zdravotním postižením, kterou na základě její žádosti zabezpečuje úřad práce.</a:t>
            </a:r>
          </a:p>
          <a:p>
            <a:r>
              <a:rPr lang="cs-CZ" b="1" dirty="0"/>
              <a:t>Pracovní rehabilitace je určena pro osoby se zdravotním postižením</a:t>
            </a:r>
            <a:r>
              <a:rPr lang="cs-CZ" dirty="0"/>
              <a:t>.</a:t>
            </a:r>
            <a:br>
              <a:rPr lang="cs-CZ" dirty="0"/>
            </a:br>
            <a:r>
              <a:rPr lang="cs-CZ" dirty="0"/>
              <a:t>Součástí žádosti o pracovní rehabilitaci musí být doklad osvědčující, že žadatel je osobou se zdravotním postižením.</a:t>
            </a:r>
          </a:p>
          <a:p>
            <a:r>
              <a:rPr lang="cs-CZ" b="1" dirty="0"/>
              <a:t>Pracovní rehabilitace</a:t>
            </a:r>
            <a:r>
              <a:rPr lang="cs-CZ" dirty="0"/>
              <a:t> zahrnuje zejména poradenskou činnost zaměřenou na volbu povolání, volbu zaměstnání nebo jiné výdělečné činnosti, teoretickou a praktickou přípravu pro zaměstnání, zprostředkování, udržení a změnu zaměstnání a vytváření vhodných podmínek pro výkon zaměstnání nebo jiné výdělečné činnosti.</a:t>
            </a:r>
          </a:p>
          <a:p>
            <a:r>
              <a:rPr lang="cs-CZ" dirty="0"/>
              <a:t>Úřad práce v součinnosti s osobou se zdravotním postižením sestaví individuální plán pracovní rehabilitace, jeho vhodnou formu stanoví </a:t>
            </a:r>
            <a:r>
              <a:rPr lang="cs-CZ" b="1" dirty="0"/>
              <a:t>odborná pracovní skupina</a:t>
            </a:r>
            <a:r>
              <a:rPr lang="cs-CZ" dirty="0"/>
              <a:t>, vytvořená za tímto účelem na ÚP.</a:t>
            </a:r>
            <a:br>
              <a:rPr lang="cs-CZ" dirty="0"/>
            </a:br>
            <a:r>
              <a:rPr lang="cs-CZ" dirty="0"/>
              <a:t>Provádění pracovní rehabilitace stanoví </a:t>
            </a:r>
            <a:r>
              <a:rPr lang="cs-CZ" u="sng" dirty="0"/>
              <a:t>vyhl.č.518/2004 Sb.</a:t>
            </a:r>
            <a:r>
              <a:rPr lang="cs-CZ" dirty="0"/>
              <a:t>, kterou se provádí </a:t>
            </a:r>
            <a:r>
              <a:rPr lang="cs-CZ" u="sng" dirty="0"/>
              <a:t>zákon č. 435/2004 Sb.,</a:t>
            </a:r>
            <a:r>
              <a:rPr lang="cs-CZ" dirty="0"/>
              <a:t> o zaměstnanosti.</a:t>
            </a:r>
            <a:br>
              <a:rPr lang="cs-CZ" dirty="0"/>
            </a:br>
            <a:r>
              <a:rPr lang="cs-CZ" dirty="0"/>
              <a:t/>
            </a:r>
            <a:br>
              <a:rPr lang="cs-CZ" dirty="0"/>
            </a:br>
            <a:r>
              <a:rPr lang="cs-CZ" dirty="0"/>
              <a:t>Pokud chce osoba se zdravotním postižením zažádat o pracovní rehabilitaci,</a:t>
            </a:r>
            <a:br>
              <a:rPr lang="cs-CZ" dirty="0"/>
            </a:br>
            <a:r>
              <a:rPr lang="cs-CZ" dirty="0"/>
              <a:t>musí tak učinit na </a:t>
            </a:r>
            <a:r>
              <a:rPr lang="cs-CZ" b="1" dirty="0">
                <a:hlinkClick r:id="rId2" action="ppaction://hlinkfile"/>
              </a:rPr>
              <a:t>kontaktním pracovišti Krajské pobočky pro hlavní město Prahu ÚP ČR</a:t>
            </a:r>
            <a:r>
              <a:rPr lang="cs-CZ" b="1" dirty="0"/>
              <a:t> podle místa trvalého bydliště</a:t>
            </a:r>
            <a:r>
              <a:rPr lang="cs-CZ" dirty="0"/>
              <a:t>.</a:t>
            </a:r>
          </a:p>
          <a:p>
            <a:endParaRPr lang="cs-CZ" dirty="0"/>
          </a:p>
        </p:txBody>
      </p:sp>
    </p:spTree>
    <p:extLst>
      <p:ext uri="{BB962C8B-B14F-4D97-AF65-F5344CB8AC3E}">
        <p14:creationId xmlns:p14="http://schemas.microsoft.com/office/powerpoint/2010/main" val="34900118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Pracovní rehabilitace - 2</a:t>
            </a:r>
            <a:endParaRPr lang="cs-CZ" dirty="0"/>
          </a:p>
        </p:txBody>
      </p:sp>
      <p:sp>
        <p:nvSpPr>
          <p:cNvPr id="3" name="Zástupný symbol pro obsah 2"/>
          <p:cNvSpPr>
            <a:spLocks noGrp="1"/>
          </p:cNvSpPr>
          <p:nvPr>
            <p:ph idx="1"/>
          </p:nvPr>
        </p:nvSpPr>
        <p:spPr/>
        <p:txBody>
          <a:bodyPr>
            <a:normAutofit fontScale="55000" lnSpcReduction="20000"/>
          </a:bodyPr>
          <a:lstStyle/>
          <a:p>
            <a:r>
              <a:rPr lang="cs-CZ" dirty="0"/>
              <a:t>Dohoda o zabezpečení pracovní rehabilitace podle </a:t>
            </a:r>
            <a:r>
              <a:rPr lang="cs-CZ" dirty="0">
                <a:hlinkClick r:id="rId2" action="ppaction://hlinkfile"/>
              </a:rPr>
              <a:t>§ 69</a:t>
            </a:r>
            <a:r>
              <a:rPr lang="cs-CZ" dirty="0"/>
              <a:t> odst. 1 mezi Úřadem práce a právnickou nebo fyzickou osobou obsahuje</a:t>
            </a:r>
          </a:p>
          <a:p>
            <a:pPr marL="0" indent="0">
              <a:buNone/>
            </a:pPr>
            <a:r>
              <a:rPr lang="cs-CZ" dirty="0"/>
              <a:t>a) identifikační údaje účastníků dohody,</a:t>
            </a:r>
          </a:p>
          <a:p>
            <a:pPr marL="0" indent="0">
              <a:buNone/>
            </a:pPr>
            <a:r>
              <a:rPr lang="cs-CZ" dirty="0"/>
              <a:t>b) identifikační údaje osoby se zdravotním postižením, pro kterou je pracovní rehabilitace určena,</a:t>
            </a:r>
          </a:p>
          <a:p>
            <a:pPr marL="0" indent="0">
              <a:buNone/>
            </a:pPr>
            <a:r>
              <a:rPr lang="cs-CZ" dirty="0"/>
              <a:t>c) obsah a délku pracovní rehabilitace,</a:t>
            </a:r>
          </a:p>
          <a:p>
            <a:pPr marL="0" indent="0">
              <a:buNone/>
            </a:pPr>
            <a:r>
              <a:rPr lang="cs-CZ" dirty="0"/>
              <a:t>d) místo a způsob provedení pracovní rehabilitace,</a:t>
            </a:r>
          </a:p>
          <a:p>
            <a:pPr marL="0" indent="0">
              <a:buNone/>
            </a:pPr>
            <a:r>
              <a:rPr lang="cs-CZ" dirty="0"/>
              <a:t>e) způsob, výši a podmínky úhrady nákladů na zabezpečení pracovní rehabilitace,</a:t>
            </a:r>
          </a:p>
          <a:p>
            <a:pPr marL="0" indent="0">
              <a:buNone/>
            </a:pPr>
            <a:r>
              <a:rPr lang="cs-CZ" dirty="0"/>
              <a:t>f) způsob kontroly plnění sjednaných podmínek,</a:t>
            </a:r>
          </a:p>
          <a:p>
            <a:pPr marL="0" indent="0">
              <a:buNone/>
            </a:pPr>
            <a:r>
              <a:rPr lang="cs-CZ" dirty="0"/>
              <a:t>g) způsob ověření získaných znalostí a dovedností,</a:t>
            </a:r>
          </a:p>
          <a:p>
            <a:pPr marL="0" indent="0">
              <a:buNone/>
            </a:pPr>
            <a:r>
              <a:rPr lang="cs-CZ" dirty="0"/>
              <a:t>h) podmínky a termín zúčtování poskytnuté úhrady nákladů na zabezpečení pracovní rehabilitace,</a:t>
            </a:r>
          </a:p>
          <a:p>
            <a:pPr marL="0" indent="0">
              <a:buNone/>
            </a:pPr>
            <a:r>
              <a:rPr lang="cs-CZ" dirty="0"/>
              <a:t>i) závazek právnické nebo fyzické osoby vrátit poskytnutou úhradu nákladů nebo její poměrnou část, pokud nedodrží sjednané podmínky nebo pokud jí byla jejím zaviněním poskytnuta neprávem nebo v částce vyšší, než náležela, a lhůtu pro vrácení,</a:t>
            </a:r>
          </a:p>
          <a:p>
            <a:pPr marL="0" indent="0">
              <a:buNone/>
            </a:pPr>
            <a:r>
              <a:rPr lang="cs-CZ" dirty="0"/>
              <a:t>j) ujednání o vypovězení dohody.</a:t>
            </a:r>
          </a:p>
          <a:p>
            <a:endParaRPr lang="cs-CZ" dirty="0"/>
          </a:p>
        </p:txBody>
      </p:sp>
    </p:spTree>
    <p:extLst>
      <p:ext uri="{BB962C8B-B14F-4D97-AF65-F5344CB8AC3E}">
        <p14:creationId xmlns:p14="http://schemas.microsoft.com/office/powerpoint/2010/main" val="29749871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Pracovní rehabilitace – teoretická a praktická příprava</a:t>
            </a:r>
            <a:endParaRPr lang="cs-CZ" dirty="0"/>
          </a:p>
        </p:txBody>
      </p:sp>
      <p:sp>
        <p:nvSpPr>
          <p:cNvPr id="3" name="Zástupný symbol pro obsah 2"/>
          <p:cNvSpPr>
            <a:spLocks noGrp="1"/>
          </p:cNvSpPr>
          <p:nvPr>
            <p:ph idx="1"/>
          </p:nvPr>
        </p:nvSpPr>
        <p:spPr/>
        <p:txBody>
          <a:bodyPr/>
          <a:lstStyle/>
          <a:p>
            <a:r>
              <a:rPr lang="cs-CZ" dirty="0"/>
              <a:t>Teoretická a praktická příprava pro zaměstnání nebo jinou výdělečnou činnost osob se zdravotním postižením zahrnuje</a:t>
            </a:r>
          </a:p>
          <a:p>
            <a:pPr marL="0" indent="0">
              <a:buNone/>
            </a:pPr>
            <a:r>
              <a:rPr lang="cs-CZ" dirty="0"/>
              <a:t>a) přípravu na budoucí povolání podle zvláštních právních předpisů,43)</a:t>
            </a:r>
          </a:p>
          <a:p>
            <a:pPr marL="0" indent="0">
              <a:buNone/>
            </a:pPr>
            <a:r>
              <a:rPr lang="cs-CZ" dirty="0"/>
              <a:t>b) přípravu k práci,</a:t>
            </a:r>
          </a:p>
          <a:p>
            <a:pPr marL="0" indent="0">
              <a:buNone/>
            </a:pPr>
            <a:r>
              <a:rPr lang="cs-CZ" dirty="0"/>
              <a:t>c) specializované rekvalifikační kurzy.</a:t>
            </a:r>
          </a:p>
          <a:p>
            <a:endParaRPr lang="cs-CZ" dirty="0"/>
          </a:p>
        </p:txBody>
      </p:sp>
    </p:spTree>
    <p:extLst>
      <p:ext uri="{BB962C8B-B14F-4D97-AF65-F5344CB8AC3E}">
        <p14:creationId xmlns:p14="http://schemas.microsoft.com/office/powerpoint/2010/main" val="2093088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Pracovní rehabilitace - Příprava na práci</a:t>
            </a:r>
            <a:endParaRPr lang="cs-CZ" dirty="0"/>
          </a:p>
        </p:txBody>
      </p:sp>
      <p:sp>
        <p:nvSpPr>
          <p:cNvPr id="3" name="Zástupný symbol pro obsah 2"/>
          <p:cNvSpPr>
            <a:spLocks noGrp="1"/>
          </p:cNvSpPr>
          <p:nvPr>
            <p:ph idx="1"/>
          </p:nvPr>
        </p:nvSpPr>
        <p:spPr/>
        <p:txBody>
          <a:bodyPr>
            <a:normAutofit fontScale="40000" lnSpcReduction="20000"/>
          </a:bodyPr>
          <a:lstStyle/>
          <a:p>
            <a:r>
              <a:rPr lang="cs-CZ" dirty="0"/>
              <a:t>Příprava k práci je cílená činnost směřující k zapracování osoby se zdravotním postižením na vhodné pracovní místo a k získání znalostí, dovedností a návyků nutných pro výkon zvoleného zaměstnání nebo jiné výdělečné činnosti. Tato příprava trvá </a:t>
            </a:r>
            <a:r>
              <a:rPr lang="cs-CZ" b="1" dirty="0"/>
              <a:t>nejdéle 24 měsíců</a:t>
            </a:r>
            <a:r>
              <a:rPr lang="cs-CZ" dirty="0"/>
              <a:t>.</a:t>
            </a:r>
          </a:p>
          <a:p>
            <a:pPr marL="0" indent="0">
              <a:buNone/>
            </a:pPr>
            <a:r>
              <a:rPr lang="cs-CZ" dirty="0"/>
              <a:t>(2) Příprava k práci osoby se zdravotním postižením se provádí</a:t>
            </a:r>
          </a:p>
          <a:p>
            <a:r>
              <a:rPr lang="cs-CZ" dirty="0"/>
              <a:t>a) na pracovištích jejího zaměstnavatele individuálně přizpůsobených zdravotnímu stavu této osoby; příprava k práci může být prováděna s podporou asistenta,</a:t>
            </a:r>
          </a:p>
          <a:p>
            <a:r>
              <a:rPr lang="cs-CZ" dirty="0"/>
              <a:t>b) na chráněných pracovních místech právnické nebo fyzické osoby, nebo</a:t>
            </a:r>
          </a:p>
          <a:p>
            <a:r>
              <a:rPr lang="cs-CZ" dirty="0"/>
              <a:t>c) ve vzdělávacích zařízeních státu, územních samosprávných celků, církví a náboženských společností, občanských sdružení a dalších právnických a fyzických osob.</a:t>
            </a:r>
          </a:p>
          <a:p>
            <a:pPr marL="0" indent="0">
              <a:buNone/>
            </a:pPr>
            <a:r>
              <a:rPr lang="cs-CZ" dirty="0"/>
              <a:t>(3) O přípravě k práci uzavírá Úřad práce s osobou se zdravotním postižením písemnou dohodu, která obsahuje</a:t>
            </a:r>
          </a:p>
          <a:p>
            <a:r>
              <a:rPr lang="cs-CZ" dirty="0"/>
              <a:t>a) identifikační údaje účastníků dohody,</a:t>
            </a:r>
          </a:p>
          <a:p>
            <a:r>
              <a:rPr lang="cs-CZ" dirty="0"/>
              <a:t>b) obsah přípravy k práci,</a:t>
            </a:r>
          </a:p>
          <a:p>
            <a:r>
              <a:rPr lang="cs-CZ" dirty="0"/>
              <a:t>c) dobu a místo konání přípravy k práci,</a:t>
            </a:r>
          </a:p>
          <a:p>
            <a:r>
              <a:rPr lang="cs-CZ" dirty="0"/>
              <a:t>d) způsob jejího zabezpečení a způsob ověření získaných znalostí a dovedností,</a:t>
            </a:r>
          </a:p>
          <a:p>
            <a:r>
              <a:rPr lang="cs-CZ" dirty="0"/>
              <a:t>e) ujednání o vypovězení dohody.</a:t>
            </a:r>
          </a:p>
          <a:p>
            <a:pPr marL="0" indent="0">
              <a:buNone/>
            </a:pPr>
            <a:r>
              <a:rPr lang="cs-CZ" dirty="0"/>
              <a:t>(4) Dokladem o absolvování přípravy k práci je osvědčení vydané právnickou nebo fyzickou osobou, u níž byla příprava k práci prováděna.</a:t>
            </a:r>
          </a:p>
          <a:p>
            <a:pPr marL="0" indent="0">
              <a:buNone/>
            </a:pPr>
            <a:endParaRPr lang="cs-CZ" dirty="0" smtClean="0"/>
          </a:p>
          <a:p>
            <a:pPr marL="0" indent="0">
              <a:buNone/>
            </a:pPr>
            <a:r>
              <a:rPr lang="cs-CZ" dirty="0" smtClean="0"/>
              <a:t>(</a:t>
            </a:r>
            <a:r>
              <a:rPr lang="cs-CZ" dirty="0"/>
              <a:t>5) Osobě se zdravotním postižením, která nepobírá dávky nemocenského pojištění, starobní důchod nebo mzdu (plat) nebo náhradu mzdy (platu), náleží po dobu účasti na přípravě k práci na základě rozhodnutí krajské pobočky Úřadu práce podpora při rekvalifikaci. Podpora při rekvalifikaci náleží i v případě, že tato osoba není vedena v evidenci uchazečů o zaměstnání.</a:t>
            </a:r>
          </a:p>
          <a:p>
            <a:endParaRPr lang="cs-CZ" dirty="0"/>
          </a:p>
        </p:txBody>
      </p:sp>
    </p:spTree>
    <p:extLst>
      <p:ext uri="{BB962C8B-B14F-4D97-AF65-F5344CB8AC3E}">
        <p14:creationId xmlns:p14="http://schemas.microsoft.com/office/powerpoint/2010/main" val="15481060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Ochrana veřejného zdraví - 2</a:t>
            </a:r>
            <a:endParaRPr lang="cs-CZ" dirty="0"/>
          </a:p>
        </p:txBody>
      </p:sp>
      <p:sp>
        <p:nvSpPr>
          <p:cNvPr id="3" name="Zástupný symbol pro obsah 2"/>
          <p:cNvSpPr>
            <a:spLocks noGrp="1"/>
          </p:cNvSpPr>
          <p:nvPr>
            <p:ph idx="1"/>
          </p:nvPr>
        </p:nvSpPr>
        <p:spPr/>
        <p:txBody>
          <a:bodyPr>
            <a:normAutofit fontScale="92500"/>
          </a:bodyPr>
          <a:lstStyle/>
          <a:p>
            <a:r>
              <a:rPr lang="cs-CZ" dirty="0" smtClean="0"/>
              <a:t>Instituce ochrany veřejného zdraví: MZ ČR, krajské hygienické stanice, m. obrany, MV ČR, MD ČR, MMR, MŽP, KÚ</a:t>
            </a:r>
          </a:p>
          <a:p>
            <a:r>
              <a:rPr lang="cs-CZ" dirty="0" smtClean="0"/>
              <a:t>Státní zdravotní dozor – provádějí orgány ochrany veřejného zdraví – zejména kontroly. Jedná se o dohled nad zdravotní závadností výrobků, hygienické požadavky na rekreační pobyty a provozy, bezpečnost a ochrana zdraví při práci, stravovací provozy, očkování zaměstnanců, apod.</a:t>
            </a:r>
            <a:endParaRPr lang="cs-CZ" dirty="0"/>
          </a:p>
        </p:txBody>
      </p:sp>
    </p:spTree>
    <p:extLst>
      <p:ext uri="{BB962C8B-B14F-4D97-AF65-F5344CB8AC3E}">
        <p14:creationId xmlns:p14="http://schemas.microsoft.com/office/powerpoint/2010/main" val="38464876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Pracovní rehabilitace – chráněné pracovní místo</a:t>
            </a:r>
            <a:endParaRPr lang="cs-CZ" dirty="0"/>
          </a:p>
        </p:txBody>
      </p:sp>
      <p:sp>
        <p:nvSpPr>
          <p:cNvPr id="3" name="Zástupný symbol pro obsah 2"/>
          <p:cNvSpPr>
            <a:spLocks noGrp="1"/>
          </p:cNvSpPr>
          <p:nvPr>
            <p:ph idx="1"/>
          </p:nvPr>
        </p:nvSpPr>
        <p:spPr/>
        <p:txBody>
          <a:bodyPr>
            <a:normAutofit fontScale="47500" lnSpcReduction="20000"/>
          </a:bodyPr>
          <a:lstStyle/>
          <a:p>
            <a:pPr algn="just"/>
            <a:r>
              <a:rPr lang="cs-CZ" b="1" dirty="0" smtClean="0"/>
              <a:t>Co to je? </a:t>
            </a:r>
            <a:r>
              <a:rPr lang="cs-CZ" dirty="0" smtClean="0"/>
              <a:t>Chráněné </a:t>
            </a:r>
            <a:r>
              <a:rPr lang="cs-CZ" dirty="0"/>
              <a:t>pracovní místo je pracovní místo zřízené zaměstnavatelem pro osobu se zdravotním postižením na základě písemné dohody s Úřadem práce. Na zřízení chráněného pracovního místa poskytuje Úřad práce zaměstnavateli příspěvek. Chráněné pracovní místo musí být obsazeno po dobu 3 let. Chráněným pracovním místem může být i pracovní místo, které je obsazeno osobou se zdravotním postižením, pokud je vymezeno v písemné dohodě mezi zaměstnavatelem a Úřadem práce. Dohoda se uzavírá na dobu 3 let</a:t>
            </a:r>
            <a:r>
              <a:rPr lang="cs-CZ" dirty="0" smtClean="0"/>
              <a:t>.</a:t>
            </a:r>
          </a:p>
          <a:p>
            <a:pPr algn="just"/>
            <a:r>
              <a:rPr lang="cs-CZ" dirty="0" smtClean="0"/>
              <a:t>Stát poskytuje na  toto místo </a:t>
            </a:r>
            <a:r>
              <a:rPr lang="cs-CZ" b="1" dirty="0"/>
              <a:t>příspěvek</a:t>
            </a:r>
            <a:r>
              <a:rPr lang="cs-CZ" dirty="0"/>
              <a:t>  - Příspěvek na zřízení chráněného pracovního místa pro osobu se zdravotním postižením může činit maximálně osminásobek a pro osobu s těžším zdravotním postižením maximálně dvanáctinásobek průměrné mzdy v národním hospodářství za první až třetí čtvrtletí předchozího kalendářního roku. Zřizuje-li zaměstnavatel na základě jedné dohody s Úřadem práce 10 a více chráněných pracovních míst, může příspěvek na zřízení jednoho chráněného pracovního místa pro osobu se zdravotním postižením činit maximálně desetinásobek a pro osobu s těžším zdravotním postižením maximálně čtrnáctinásobek výše uvedené průměrné </a:t>
            </a:r>
            <a:r>
              <a:rPr lang="cs-CZ" dirty="0" smtClean="0"/>
              <a:t>mzdy</a:t>
            </a:r>
          </a:p>
          <a:p>
            <a:pPr algn="just"/>
            <a:r>
              <a:rPr lang="cs-CZ" dirty="0" smtClean="0"/>
              <a:t>Stát uzavírá DOHODU – zákon stanoví povinné náležitosti (§ 75) po prozkoumání </a:t>
            </a:r>
            <a:r>
              <a:rPr lang="cs-CZ" dirty="0"/>
              <a:t>potřebných náležitostí. místa. Dohodu je možno uzavřít nejdříve po uplynutí 12 měsíců ode dne obsazení zřízeného chráněného pracovního místa nebo ode dne vymezení chráněného pracovního místa</a:t>
            </a:r>
            <a:r>
              <a:rPr lang="cs-CZ" dirty="0" smtClean="0"/>
              <a:t>.</a:t>
            </a:r>
          </a:p>
          <a:p>
            <a:r>
              <a:rPr lang="cs-CZ" b="1" dirty="0"/>
              <a:t>Příspěvek na částečnou úhradu provozních nákladů </a:t>
            </a:r>
            <a:r>
              <a:rPr lang="cs-CZ" dirty="0"/>
              <a:t>chráněného pracovního místa se poskytne za předpokladu splnění podmínky podle § 75 odst. 6 ke dni podání žádosti o příspěvek. Roční výše příspěvku může činit nejvíce </a:t>
            </a:r>
            <a:r>
              <a:rPr lang="cs-CZ" b="1" dirty="0"/>
              <a:t>48 000 Kč</a:t>
            </a:r>
            <a:r>
              <a:rPr lang="cs-CZ" dirty="0"/>
              <a:t>. </a:t>
            </a:r>
          </a:p>
        </p:txBody>
      </p:sp>
    </p:spTree>
    <p:extLst>
      <p:ext uri="{BB962C8B-B14F-4D97-AF65-F5344CB8AC3E}">
        <p14:creationId xmlns:p14="http://schemas.microsoft.com/office/powerpoint/2010/main" val="37539826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Chráněná pracovní dílna</a:t>
            </a:r>
            <a:endParaRPr lang="cs-CZ" dirty="0"/>
          </a:p>
        </p:txBody>
      </p:sp>
      <p:sp>
        <p:nvSpPr>
          <p:cNvPr id="3" name="Zástupný symbol pro obsah 2"/>
          <p:cNvSpPr>
            <a:spLocks noGrp="1"/>
          </p:cNvSpPr>
          <p:nvPr>
            <p:ph idx="1"/>
          </p:nvPr>
        </p:nvSpPr>
        <p:spPr/>
        <p:txBody>
          <a:bodyPr>
            <a:normAutofit fontScale="92500"/>
          </a:bodyPr>
          <a:lstStyle/>
          <a:p>
            <a:r>
              <a:rPr lang="cs-CZ" b="1" dirty="0"/>
              <a:t>chráněná pracovní dílna (dle zákona o zaměstnanosti</a:t>
            </a:r>
            <a:r>
              <a:rPr lang="cs-CZ" b="1" dirty="0" smtClean="0"/>
              <a:t>) - § 76 zákona o zaměstnanosti</a:t>
            </a:r>
            <a:endParaRPr lang="cs-CZ" b="1" dirty="0"/>
          </a:p>
          <a:p>
            <a:r>
              <a:rPr lang="cs-CZ" dirty="0"/>
              <a:t>pracoviště zaměstnavatele, vymezené na základě dohody s úřadem práce a přizpůsobené pro zaměstnávání osob se zdravotním postižením, kde je v průměrném ročním přepočteném počtu zaměstnáno nejméně 60 % těchto </a:t>
            </a:r>
            <a:r>
              <a:rPr lang="cs-CZ" dirty="0" smtClean="0"/>
              <a:t>zaměstnanců</a:t>
            </a:r>
          </a:p>
          <a:p>
            <a:r>
              <a:rPr lang="cs-CZ" dirty="0" smtClean="0"/>
              <a:t>I zde je možnost získat příspěvek na částečnou úhradu nákladů</a:t>
            </a:r>
            <a:endParaRPr lang="cs-CZ" dirty="0"/>
          </a:p>
        </p:txBody>
      </p:sp>
    </p:spTree>
    <p:extLst>
      <p:ext uri="{BB962C8B-B14F-4D97-AF65-F5344CB8AC3E}">
        <p14:creationId xmlns:p14="http://schemas.microsoft.com/office/powerpoint/2010/main" val="81129488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Příspěvky a daňové úlevy pro zaměstnavatele</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smtClean="0"/>
              <a:t>Příspěvek na podporu zaměstnávání osob se ZP – nárokové</a:t>
            </a:r>
          </a:p>
          <a:p>
            <a:r>
              <a:rPr lang="cs-CZ" dirty="0"/>
              <a:t>Zaměstnavateli zaměstnávajícímu na chráněných pracovních místech (§ 75) </a:t>
            </a:r>
            <a:r>
              <a:rPr lang="cs-CZ" b="1" dirty="0"/>
              <a:t>více než 50 % osob </a:t>
            </a:r>
            <a:r>
              <a:rPr lang="cs-CZ" dirty="0"/>
              <a:t>se zdravotním postižením z celkového počtu svých zaměstnanců se poskytuje příspěvek na podporu zaměstnávání těchto osob formou částečné úhrady vynaložených prostředků na mzdy nebo platy a dalších nákladů. Příslušnou krajskou pobočkou Úřadu práce pro poskytování příspěvku je krajská pobočka Úřadu práce, v jejímž obvodu má sídlo zaměstnavatel, který je právnickou osobou, nebo v jejímž obvodu má bydliště zaměstnavatel, který je fyzickou osobou.</a:t>
            </a:r>
          </a:p>
          <a:p>
            <a:r>
              <a:rPr lang="cs-CZ" dirty="0" smtClean="0"/>
              <a:t>Příspěvkem </a:t>
            </a:r>
            <a:r>
              <a:rPr lang="cs-CZ" dirty="0"/>
              <a:t>jsou nahrazovány skutečně vynaložené prostředky na mzdy nebo platy v </a:t>
            </a:r>
            <a:r>
              <a:rPr lang="cs-CZ" u="sng" dirty="0"/>
              <a:t>měsíční výši 75 % skutečně vynaložených prostředků na mzdy </a:t>
            </a:r>
            <a:r>
              <a:rPr lang="cs-CZ" dirty="0"/>
              <a:t>nebo platy na zaměstnance v pracovním poměru, který je osobou se zdravotním postižením, včetně pojistného na sociální zabezpečení a příspěvku na státní politiku zaměstnanosti a pojistného na veřejné zdravotní pojištění, které zaměstnavatel za sebe odvedl z vyměřovacího základu tohoto zaměstnance, nejvýše </a:t>
            </a:r>
            <a:r>
              <a:rPr lang="cs-CZ" b="1" dirty="0"/>
              <a:t>však 8 000 Kč</a:t>
            </a:r>
            <a:r>
              <a:rPr lang="cs-CZ" dirty="0"/>
              <a:t>.</a:t>
            </a:r>
          </a:p>
          <a:p>
            <a:endParaRPr lang="cs-CZ" dirty="0" smtClean="0"/>
          </a:p>
          <a:p>
            <a:pPr marL="0" indent="0">
              <a:buNone/>
            </a:pPr>
            <a:endParaRPr lang="cs-CZ" dirty="0"/>
          </a:p>
        </p:txBody>
      </p:sp>
    </p:spTree>
    <p:extLst>
      <p:ext uri="{BB962C8B-B14F-4D97-AF65-F5344CB8AC3E}">
        <p14:creationId xmlns:p14="http://schemas.microsoft.com/office/powerpoint/2010/main" val="37898414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pt-BR" b="1" dirty="0"/>
              <a:t>Personální agentury a agenturní zaměstnávání</a:t>
            </a:r>
            <a:endParaRPr lang="cs-CZ" dirty="0"/>
          </a:p>
        </p:txBody>
      </p:sp>
      <p:sp>
        <p:nvSpPr>
          <p:cNvPr id="3" name="Zástupný symbol pro obsah 2"/>
          <p:cNvSpPr>
            <a:spLocks noGrp="1"/>
          </p:cNvSpPr>
          <p:nvPr>
            <p:ph idx="1"/>
          </p:nvPr>
        </p:nvSpPr>
        <p:spPr/>
        <p:txBody>
          <a:bodyPr>
            <a:normAutofit fontScale="25000" lnSpcReduction="20000"/>
          </a:bodyPr>
          <a:lstStyle/>
          <a:p>
            <a:endParaRPr lang="cs-CZ" b="1" dirty="0"/>
          </a:p>
          <a:p>
            <a:r>
              <a:rPr lang="cs-CZ" sz="4800" b="1" dirty="0"/>
              <a:t>Agentura práce, personální agentura a Úřad práce</a:t>
            </a:r>
          </a:p>
          <a:p>
            <a:pPr marL="0" indent="0">
              <a:buNone/>
            </a:pPr>
            <a:r>
              <a:rPr lang="cs-CZ" sz="4800" dirty="0"/>
              <a:t>Co je personální agentura nebo agentura práce? Jaký je rozdíl mezi personálními agenturami, agenturním zaměstnáváním a Úřadem práce?</a:t>
            </a:r>
          </a:p>
          <a:p>
            <a:r>
              <a:rPr lang="cs-CZ" sz="4800" b="1" dirty="0"/>
              <a:t>Personální agentura - o co vlastně jde?</a:t>
            </a:r>
          </a:p>
          <a:p>
            <a:pPr marL="0" indent="0">
              <a:buNone/>
            </a:pPr>
            <a:r>
              <a:rPr lang="cs-CZ" sz="4800" dirty="0"/>
              <a:t>Personální agentura je podle zákona č. 435/2004 Sb., o zaměstnanosti soukromou zprostředkovatelnou práce, která zprostředkování práce provádí za úplatu. Povolení pro personální agentury respektive Povolení pro zprostředkování práce za úplatu uděluje Ministerstvo práce a sociálních věcí. Každá personální agentura musí splnit zákonem stanovené podmínky pro udělení tohoto povolení a každý rok musí personální agentury podávat zprávu o činnosti. Personální agentury mohou mít povolení na:</a:t>
            </a:r>
          </a:p>
          <a:p>
            <a:pPr marL="0" indent="0">
              <a:buNone/>
            </a:pPr>
            <a:r>
              <a:rPr lang="cs-CZ" sz="4800" dirty="0"/>
              <a:t>1) zprostředkování práce pro občany České republiky v České republice</a:t>
            </a:r>
            <a:br>
              <a:rPr lang="cs-CZ" sz="4800" dirty="0"/>
            </a:br>
            <a:r>
              <a:rPr lang="cs-CZ" sz="4800" dirty="0"/>
              <a:t>2) zprostředkování práce pro zahraniční občany v České republice</a:t>
            </a:r>
            <a:br>
              <a:rPr lang="cs-CZ" sz="4800" dirty="0"/>
            </a:br>
            <a:r>
              <a:rPr lang="cs-CZ" sz="4800" dirty="0"/>
              <a:t>3) zprostředkování práce pro občany České republiky v zahraničí</a:t>
            </a:r>
            <a:br>
              <a:rPr lang="cs-CZ" sz="4800" dirty="0"/>
            </a:br>
            <a:r>
              <a:rPr lang="cs-CZ" sz="4800" dirty="0"/>
              <a:t>4) tzv. agenturní zaměstnávání</a:t>
            </a:r>
          </a:p>
          <a:p>
            <a:r>
              <a:rPr lang="cs-CZ" sz="4800" b="1" dirty="0"/>
              <a:t>Personální agentura a agentura práce</a:t>
            </a:r>
          </a:p>
          <a:p>
            <a:pPr marL="0" indent="0">
              <a:buNone/>
            </a:pPr>
            <a:r>
              <a:rPr lang="cs-CZ" sz="4800" dirty="0"/>
              <a:t>Uchazeči o práci jsou často zmatení těmito dvěma velmi podobnými výrazy, které se často zaměňují. Ty ale mají z pohledu trhu práce velmi rozdílný význam.</a:t>
            </a:r>
          </a:p>
          <a:p>
            <a:r>
              <a:rPr lang="cs-CZ" sz="4800" b="1" dirty="0"/>
              <a:t>Personální agentura</a:t>
            </a:r>
          </a:p>
          <a:p>
            <a:pPr marL="0" indent="0">
              <a:buNone/>
            </a:pPr>
            <a:r>
              <a:rPr lang="cs-CZ" sz="4800" dirty="0"/>
              <a:t>Personální agenturou se většinou rozumí soukromá zprostředkovatelna práce, která vyhledává pro firmy (zaměstnavatele) vhodné uchazeče na pracovní </a:t>
            </a:r>
            <a:r>
              <a:rPr lang="cs-CZ" sz="4800" dirty="0" smtClean="0"/>
              <a:t>místa. Firmy </a:t>
            </a:r>
            <a:r>
              <a:rPr lang="cs-CZ" sz="4800" dirty="0"/>
              <a:t>zaměstnají tyto uchazeče na hlavní pracovní poměr nebo na vedlejší pracovní poměr jako své vlastní zaměstnance. Personální agentura uchazeče nezaměstnává, pouze zprostředkovává zaměstnání uchazeče u zaměstnavatele.</a:t>
            </a:r>
          </a:p>
          <a:p>
            <a:r>
              <a:rPr lang="cs-CZ" sz="4800" b="1" dirty="0"/>
              <a:t>Agentura práce</a:t>
            </a:r>
          </a:p>
          <a:p>
            <a:pPr marL="0" indent="0">
              <a:buNone/>
            </a:pPr>
            <a:r>
              <a:rPr lang="cs-CZ" sz="4800" dirty="0"/>
              <a:t>Oproti personální agentuře agentura práce zaměstnává uchazeče o práci, které "pronajímá" do firem, kde zaměstnanec vykonává stejnou nebo podobnou práci jako kmenoví zaměstnanci firmy, je tedy řízen zaměstnanci firmy. Pracovník je ale stále zaměstnancem agentury práce, která mu vyplácí mzdu a práci tohoto pracovníka fakturuje firmě, u které pracovník práci vykonává. Nejvíce se využívá agentur práce u pozic dělnických, administrativní a brigádních. Firmy využitím agentury práce většinou řeší problémy v sezónnosti, v době zvýšených požadavků po produkci. </a:t>
            </a:r>
          </a:p>
          <a:p>
            <a:endParaRPr lang="cs-CZ" sz="4800" dirty="0"/>
          </a:p>
        </p:txBody>
      </p:sp>
    </p:spTree>
    <p:extLst>
      <p:ext uri="{BB962C8B-B14F-4D97-AF65-F5344CB8AC3E}">
        <p14:creationId xmlns:p14="http://schemas.microsoft.com/office/powerpoint/2010/main" val="37345742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Financování politiky zaměstnanosti</a:t>
            </a:r>
            <a:endParaRPr lang="cs-CZ" dirty="0"/>
          </a:p>
        </p:txBody>
      </p:sp>
      <p:sp>
        <p:nvSpPr>
          <p:cNvPr id="3" name="Zástupný symbol pro obsah 2"/>
          <p:cNvSpPr>
            <a:spLocks noGrp="1"/>
          </p:cNvSpPr>
          <p:nvPr>
            <p:ph idx="1"/>
          </p:nvPr>
        </p:nvSpPr>
        <p:spPr/>
        <p:txBody>
          <a:bodyPr>
            <a:normAutofit/>
          </a:bodyPr>
          <a:lstStyle/>
          <a:p>
            <a:r>
              <a:rPr lang="cs-CZ" b="1" dirty="0"/>
              <a:t>Pojistné na sociální zabezpečení a příspěvek na státní politiku zaměstnanosti </a:t>
            </a:r>
            <a:endParaRPr lang="cs-CZ" dirty="0"/>
          </a:p>
        </p:txBody>
      </p:sp>
    </p:spTree>
    <p:extLst>
      <p:ext uri="{BB962C8B-B14F-4D97-AF65-F5344CB8AC3E}">
        <p14:creationId xmlns:p14="http://schemas.microsoft.com/office/powerpoint/2010/main" val="111124806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Použité zdroje</a:t>
            </a:r>
            <a:endParaRPr lang="cs-CZ" dirty="0"/>
          </a:p>
        </p:txBody>
      </p:sp>
      <p:sp>
        <p:nvSpPr>
          <p:cNvPr id="3" name="Zástupný symbol pro obsah 2"/>
          <p:cNvSpPr>
            <a:spLocks noGrp="1"/>
          </p:cNvSpPr>
          <p:nvPr>
            <p:ph idx="1"/>
          </p:nvPr>
        </p:nvSpPr>
        <p:spPr/>
        <p:txBody>
          <a:bodyPr/>
          <a:lstStyle/>
          <a:p>
            <a:r>
              <a:rPr lang="cs-CZ" dirty="0" smtClean="0"/>
              <a:t>Citované zákony v presentaci</a:t>
            </a:r>
          </a:p>
          <a:p>
            <a:r>
              <a:rPr lang="cs-CZ" dirty="0" smtClean="0">
                <a:hlinkClick r:id="rId2"/>
              </a:rPr>
              <a:t>www.mpsv.cz</a:t>
            </a:r>
            <a:endParaRPr lang="cs-CZ" dirty="0" smtClean="0"/>
          </a:p>
          <a:p>
            <a:r>
              <a:rPr lang="cs-CZ"/>
              <a:t>http://portal.mpsv.cz/sz/local</a:t>
            </a:r>
            <a:endParaRPr lang="cs-CZ" dirty="0"/>
          </a:p>
        </p:txBody>
      </p:sp>
    </p:spTree>
    <p:extLst>
      <p:ext uri="{BB962C8B-B14F-4D97-AF65-F5344CB8AC3E}">
        <p14:creationId xmlns:p14="http://schemas.microsoft.com/office/powerpoint/2010/main" val="2695203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Bezpečnost a ochrana zdraví při práci</a:t>
            </a:r>
            <a:endParaRPr lang="cs-CZ" dirty="0"/>
          </a:p>
        </p:txBody>
      </p:sp>
      <p:sp>
        <p:nvSpPr>
          <p:cNvPr id="3" name="Zástupný symbol pro obsah 2"/>
          <p:cNvSpPr>
            <a:spLocks noGrp="1"/>
          </p:cNvSpPr>
          <p:nvPr>
            <p:ph idx="1"/>
          </p:nvPr>
        </p:nvSpPr>
        <p:spPr/>
        <p:txBody>
          <a:bodyPr>
            <a:normAutofit fontScale="70000" lnSpcReduction="20000"/>
          </a:bodyPr>
          <a:lstStyle/>
          <a:p>
            <a:r>
              <a:rPr lang="cs-CZ" b="1" dirty="0" smtClean="0"/>
              <a:t>Zákon č. 262/2006 Sb., zákoník práce – část 5.</a:t>
            </a:r>
          </a:p>
          <a:p>
            <a:r>
              <a:rPr lang="cs-CZ" dirty="0" smtClean="0"/>
              <a:t>Některé profese v riziku – zvýšení ochrany a bezpečí zaměstnanců zdraví zaměstnanců při práce</a:t>
            </a:r>
          </a:p>
          <a:p>
            <a:r>
              <a:rPr lang="cs-CZ" dirty="0" smtClean="0"/>
              <a:t>I zde je to sociálně-právní ochrana – oblast pracovního práva</a:t>
            </a:r>
          </a:p>
          <a:p>
            <a:pPr marL="0" indent="0">
              <a:buNone/>
            </a:pPr>
            <a:r>
              <a:rPr lang="cs-CZ" b="1" dirty="0" smtClean="0"/>
              <a:t>Základní zásady</a:t>
            </a:r>
          </a:p>
          <a:p>
            <a:pPr>
              <a:buFontTx/>
              <a:buChar char="-"/>
            </a:pPr>
            <a:r>
              <a:rPr lang="cs-CZ" dirty="0" smtClean="0"/>
              <a:t>Povinnost zaměstnavatele zajistit zaměstnancům bezpečnost a ochranu zdraví s ohledem na rizika, která se pojí k výkonu jejich práce</a:t>
            </a:r>
          </a:p>
          <a:p>
            <a:pPr>
              <a:buFontTx/>
              <a:buChar char="-"/>
            </a:pPr>
            <a:r>
              <a:rPr lang="cs-CZ" dirty="0" smtClean="0"/>
              <a:t>Tato povinnost se vztahuje na všechny osoby, které se zdržují na pracovišti s jeho vědomím.</a:t>
            </a:r>
          </a:p>
          <a:p>
            <a:pPr>
              <a:buFontTx/>
              <a:buChar char="-"/>
            </a:pPr>
            <a:r>
              <a:rPr lang="cs-CZ" dirty="0" smtClean="0"/>
              <a:t>Odpovědnost má vedoucí zaměstnanec v rozsahu svých funkcí.</a:t>
            </a:r>
          </a:p>
          <a:p>
            <a:pPr>
              <a:buFontTx/>
              <a:buChar char="-"/>
            </a:pPr>
            <a:r>
              <a:rPr lang="cs-CZ" dirty="0" smtClean="0"/>
              <a:t>Náklady na ochranu zdraví a bezpečnost hradí zaměstnavatel.</a:t>
            </a:r>
          </a:p>
        </p:txBody>
      </p:sp>
    </p:spTree>
    <p:extLst>
      <p:ext uri="{BB962C8B-B14F-4D97-AF65-F5344CB8AC3E}">
        <p14:creationId xmlns:p14="http://schemas.microsoft.com/office/powerpoint/2010/main" val="12439078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Bezpečnost a ochrana zdraví při práci - 2</a:t>
            </a:r>
            <a:endParaRPr lang="cs-CZ" dirty="0"/>
          </a:p>
        </p:txBody>
      </p:sp>
      <p:sp>
        <p:nvSpPr>
          <p:cNvPr id="3" name="Zástupný symbol pro obsah 2"/>
          <p:cNvSpPr>
            <a:spLocks noGrp="1"/>
          </p:cNvSpPr>
          <p:nvPr>
            <p:ph idx="1"/>
          </p:nvPr>
        </p:nvSpPr>
        <p:spPr/>
        <p:txBody>
          <a:bodyPr>
            <a:normAutofit fontScale="92500" lnSpcReduction="20000"/>
          </a:bodyPr>
          <a:lstStyle/>
          <a:p>
            <a:r>
              <a:rPr lang="cs-CZ" i="1" dirty="0" smtClean="0"/>
              <a:t>Povinnosti zaměstnance a zaměstnavatele</a:t>
            </a:r>
          </a:p>
          <a:p>
            <a:pPr marL="0" indent="0">
              <a:buNone/>
            </a:pPr>
            <a:r>
              <a:rPr lang="cs-CZ" b="1" dirty="0" smtClean="0"/>
              <a:t>Zaměstnavatelé</a:t>
            </a:r>
            <a:r>
              <a:rPr lang="cs-CZ" dirty="0" smtClean="0"/>
              <a:t> – vytvoření podmínek ochrany zdraví a bezpečí – zejména před úrazem z povolání. Povinnost hradit ochranné prostředky, pracovní oděvy a obuv, čistící prostředky. V případě úrazu je stanoven postup, povinnost evidence úrazů – neschopnost více než 3 dny.</a:t>
            </a:r>
          </a:p>
          <a:p>
            <a:pPr marL="0" indent="0">
              <a:buNone/>
            </a:pPr>
            <a:r>
              <a:rPr lang="cs-CZ" b="1" dirty="0" smtClean="0"/>
              <a:t>Zaměstnanci</a:t>
            </a:r>
            <a:r>
              <a:rPr lang="cs-CZ" dirty="0" smtClean="0"/>
              <a:t> – povinnost bezpečnosti a ochrany. Povinnost školení, lékařských prohlídek, dodržování právních předpisů, pracovních postupů, pracovní prostředky…</a:t>
            </a:r>
            <a:endParaRPr lang="cs-CZ" dirty="0"/>
          </a:p>
        </p:txBody>
      </p:sp>
    </p:spTree>
    <p:extLst>
      <p:ext uri="{BB962C8B-B14F-4D97-AF65-F5344CB8AC3E}">
        <p14:creationId xmlns:p14="http://schemas.microsoft.com/office/powerpoint/2010/main" val="2355442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smtClean="0"/>
              <a:t>Bezpečnost a ochrana zdraví při práci - 3</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smtClean="0"/>
              <a:t>Kontrola  </a:t>
            </a:r>
          </a:p>
          <a:p>
            <a:pPr marL="0" indent="0">
              <a:buNone/>
            </a:pPr>
            <a:r>
              <a:rPr lang="cs-CZ" dirty="0" smtClean="0"/>
              <a:t>Subjekty kontroly (kdo kontroluje)</a:t>
            </a:r>
          </a:p>
          <a:p>
            <a:pPr marL="0" indent="0">
              <a:buNone/>
            </a:pPr>
            <a:r>
              <a:rPr lang="cs-CZ" dirty="0" smtClean="0"/>
              <a:t>Zaměstnanci – zda poskytovatel postupuje podle právních předpisů – bezpečně</a:t>
            </a:r>
          </a:p>
          <a:p>
            <a:pPr marL="0" indent="0">
              <a:buNone/>
            </a:pPr>
            <a:r>
              <a:rPr lang="cs-CZ" dirty="0" smtClean="0"/>
              <a:t>Odborové organizace – dokonce příkazy pro zaměstnavatele (podle zákoníku práce, musí být v souladu s Listinou)</a:t>
            </a:r>
          </a:p>
          <a:p>
            <a:pPr marL="0" indent="0">
              <a:buNone/>
            </a:pPr>
            <a:r>
              <a:rPr lang="cs-CZ" dirty="0" smtClean="0"/>
              <a:t>SÚIP -  251/ 2005 Sb. </a:t>
            </a:r>
            <a:r>
              <a:rPr lang="cs-CZ" b="1" dirty="0" smtClean="0"/>
              <a:t>Tento </a:t>
            </a:r>
            <a:r>
              <a:rPr lang="cs-CZ" b="1" dirty="0"/>
              <a:t>zákon upravuje zřízení a postavení orgánů inspekce práce jako kontrolních orgánů na úseku ochrany pracovních vztahů a pracovních podmínek, působnost a příslušnost orgánů inspekce práce, práva a povinnosti při kontrole a sankce za porušení stanovených </a:t>
            </a:r>
            <a:r>
              <a:rPr lang="cs-CZ" b="1" dirty="0" smtClean="0"/>
              <a:t>po  vinností.</a:t>
            </a:r>
          </a:p>
          <a:p>
            <a:pPr marL="0" indent="0">
              <a:buNone/>
            </a:pPr>
            <a:r>
              <a:rPr lang="cs-CZ" b="1" dirty="0" smtClean="0"/>
              <a:t>SUIP  - rozsáhlé pravomoci, kompetence – kontrolní pravomoci, sankce</a:t>
            </a:r>
            <a:endParaRPr lang="cs-CZ" dirty="0"/>
          </a:p>
        </p:txBody>
      </p:sp>
    </p:spTree>
    <p:extLst>
      <p:ext uri="{BB962C8B-B14F-4D97-AF65-F5344CB8AC3E}">
        <p14:creationId xmlns:p14="http://schemas.microsoft.com/office/powerpoint/2010/main" val="15134181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SUIP</a:t>
            </a:r>
            <a:endParaRPr lang="cs-CZ" dirty="0"/>
          </a:p>
        </p:txBody>
      </p:sp>
      <p:sp>
        <p:nvSpPr>
          <p:cNvPr id="3" name="Zástupný symbol pro obsah 2"/>
          <p:cNvSpPr>
            <a:spLocks noGrp="1"/>
          </p:cNvSpPr>
          <p:nvPr>
            <p:ph idx="1"/>
          </p:nvPr>
        </p:nvSpPr>
        <p:spPr>
          <a:xfrm>
            <a:off x="457200" y="1340768"/>
            <a:ext cx="8229600" cy="4785395"/>
          </a:xfrm>
        </p:spPr>
        <p:txBody>
          <a:bodyPr>
            <a:noAutofit/>
          </a:bodyPr>
          <a:lstStyle/>
          <a:p>
            <a:r>
              <a:rPr lang="cs-CZ" sz="1200" b="1" dirty="0"/>
              <a:t>Úřad a inspektoráty kontrolují dodržování povinností vyplývajících z</a:t>
            </a:r>
          </a:p>
          <a:p>
            <a:pPr marL="0" indent="0">
              <a:buNone/>
            </a:pPr>
            <a:r>
              <a:rPr lang="cs-CZ" sz="1200" b="1" dirty="0"/>
              <a:t>a) právních předpisů, z nichž vznikají zaměstnancům, příslušnému odborovému orgánu nebo radě zaměstnanců nebo zástupci pro oblast bezpečnosti a ochrany zdraví při práci</a:t>
            </a:r>
            <a:r>
              <a:rPr lang="cs-CZ" sz="1200" b="1" baseline="30000" dirty="0"/>
              <a:t>2)</a:t>
            </a:r>
            <a:r>
              <a:rPr lang="cs-CZ" sz="1200" b="1" dirty="0"/>
              <a:t> práva nebo povinnosti v pracovněprávních vztazích včetně právních předpisů o odměňování zaměstnanců, náhradě mzdy nebo platu a náhradě výdajů zaměstnancům,</a:t>
            </a:r>
          </a:p>
          <a:p>
            <a:pPr marL="0" indent="0">
              <a:buNone/>
            </a:pPr>
            <a:r>
              <a:rPr lang="cs-CZ" sz="1200" b="1" dirty="0"/>
              <a:t>b) právních předpisů stanovících pracovní dobu a dobu odpočinku,</a:t>
            </a:r>
          </a:p>
          <a:p>
            <a:pPr marL="0" indent="0">
              <a:buNone/>
            </a:pPr>
            <a:r>
              <a:rPr lang="cs-CZ" sz="1200" b="1" dirty="0"/>
              <a:t>c) právních předpisů k zajištění bezpečnosti práce,</a:t>
            </a:r>
          </a:p>
          <a:p>
            <a:pPr marL="0" indent="0">
              <a:buNone/>
            </a:pPr>
            <a:r>
              <a:rPr lang="cs-CZ" sz="1200" b="1" dirty="0"/>
              <a:t>d) právních předpisů k zajištění bezpečnosti provozu technických zařízení se zvýšenou mírou ohrožení života a zdraví a právních předpisů o bezpečnosti provozu vyhrazených technických zařízení,</a:t>
            </a:r>
          </a:p>
          <a:p>
            <a:pPr marL="0" indent="0">
              <a:buNone/>
            </a:pPr>
            <a:r>
              <a:rPr lang="cs-CZ" sz="1200" b="1" dirty="0"/>
              <a:t>e) právních předpisů o zaměstnávání zaměstnankyň, mladistvých zaměstnanců</a:t>
            </a:r>
            <a:r>
              <a:rPr lang="cs-CZ" sz="1200" b="1" baseline="30000" dirty="0"/>
              <a:t>3)</a:t>
            </a:r>
            <a:r>
              <a:rPr lang="cs-CZ" sz="1200" b="1" dirty="0"/>
              <a:t>, zaměstnanců pečujících o děti, jakož i zaměstnanců, kteří prokázali, že převážně sami dlouhodobě pečují o fyzickou osobu, která se podle zvláštního právního předpisu považuje za osobu závislou na pomoci jiné fyzické osoby ve stupni II (středně těžká závislost), ve stupni III (těžká závislost) nebo ve stupni IV (úplná závislost)</a:t>
            </a:r>
            <a:r>
              <a:rPr lang="cs-CZ" sz="1200" b="1" baseline="30000" dirty="0"/>
              <a:t>3a)</a:t>
            </a:r>
            <a:r>
              <a:rPr lang="cs-CZ" sz="1200" b="1" dirty="0"/>
              <a:t>,</a:t>
            </a:r>
          </a:p>
          <a:p>
            <a:pPr marL="0" indent="0">
              <a:buNone/>
            </a:pPr>
            <a:r>
              <a:rPr lang="cs-CZ" sz="1200" b="1" dirty="0"/>
              <a:t>f) právních předpisů upravujících výkon umělecké, kulturní, sportovní a reklamní činnosti dětmi</a:t>
            </a:r>
            <a:r>
              <a:rPr lang="cs-CZ" sz="1200" b="1" baseline="30000" dirty="0"/>
              <a:t>4)</a:t>
            </a:r>
            <a:r>
              <a:rPr lang="cs-CZ" sz="1200" b="1" dirty="0"/>
              <a:t>,</a:t>
            </a:r>
          </a:p>
          <a:p>
            <a:pPr marL="0" indent="0">
              <a:buNone/>
            </a:pPr>
            <a:r>
              <a:rPr lang="cs-CZ" sz="1200" b="1" dirty="0"/>
              <a:t>g) právního předpisu, který stanoví povinnost uskutečnit veřejnou výzvu nebo výběrové řízení na obsazení místa úředníka nebo na obsazení místa vedoucího úředníka územního samosprávného celku, jakož i to, zda veřejná výzva nebo </a:t>
            </a:r>
            <a:r>
              <a:rPr lang="cs-CZ" sz="1200" b="1" dirty="0" err="1"/>
              <a:t>výběrovéřízení</a:t>
            </a:r>
            <a:r>
              <a:rPr lang="cs-CZ" sz="1200" b="1" dirty="0"/>
              <a:t> byly provedeny včetně jejich průběhu</a:t>
            </a:r>
            <a:r>
              <a:rPr lang="cs-CZ" sz="1200" b="1" baseline="30000" dirty="0"/>
              <a:t>75)</a:t>
            </a:r>
            <a:r>
              <a:rPr lang="cs-CZ" sz="1200" b="1" dirty="0"/>
              <a:t>.</a:t>
            </a:r>
          </a:p>
          <a:p>
            <a:r>
              <a:rPr lang="cs-CZ" sz="1200" b="1" dirty="0"/>
              <a:t>(2) Úřad a inspektoráty rovněž kontrolují dodržování</a:t>
            </a:r>
          </a:p>
          <a:p>
            <a:pPr marL="0" indent="0">
              <a:buNone/>
            </a:pPr>
            <a:r>
              <a:rPr lang="cs-CZ" sz="1200" b="1" dirty="0"/>
              <a:t>a) kolektivních smluv</a:t>
            </a:r>
            <a:r>
              <a:rPr lang="cs-CZ" sz="1200" b="1" baseline="30000" dirty="0"/>
              <a:t>5)</a:t>
            </a:r>
            <a:r>
              <a:rPr lang="cs-CZ" sz="1200" b="1" dirty="0"/>
              <a:t> v částech, ve kterých jsou upraveny individuální pracovněprávní nároky zaměstnanců vyplývající z právních předpisů, jakož i vnitřních předpisů podle § 305 zákoníku práce, </a:t>
            </a:r>
          </a:p>
          <a:p>
            <a:pPr marL="0" indent="0">
              <a:buNone/>
            </a:pPr>
            <a:r>
              <a:rPr lang="cs-CZ" sz="1200" b="1" dirty="0"/>
              <a:t>b) vnitřních předpisů vydaných podle zákoníku práce</a:t>
            </a:r>
            <a:r>
              <a:rPr lang="cs-CZ" sz="1200" b="1" baseline="30000" dirty="0"/>
              <a:t>6a)</a:t>
            </a:r>
            <a:r>
              <a:rPr lang="cs-CZ" sz="1200" b="1" dirty="0"/>
              <a:t>, jestliže zakládají práva zaměstnanců.</a:t>
            </a:r>
          </a:p>
          <a:p>
            <a:r>
              <a:rPr lang="cs-CZ" sz="1200" b="1" dirty="0"/>
              <a:t>(3) Úřad a inspektoráty vykonávají kontrolu také v případech stanovených zvláštními právními předpisy</a:t>
            </a:r>
            <a:r>
              <a:rPr lang="cs-CZ" sz="1200" b="1" baseline="30000" dirty="0"/>
              <a:t>9)</a:t>
            </a:r>
            <a:r>
              <a:rPr lang="cs-CZ" sz="1200" b="1" dirty="0"/>
              <a:t>.</a:t>
            </a:r>
          </a:p>
          <a:p>
            <a:pPr marL="0" indent="0">
              <a:buNone/>
            </a:pPr>
            <a:r>
              <a:rPr lang="cs-CZ" sz="1200" b="1" dirty="0" smtClean="0"/>
              <a:t> </a:t>
            </a:r>
            <a:r>
              <a:rPr lang="cs-CZ" sz="1200" b="1" dirty="0"/>
              <a:t>Zákon č. 59/2006 Sb., o prevenci závažných havárií způsobených vybranými nebezpečnými chemickými látkami nebo chemickými přípravky a o změně zákona č. 258/2000 Sb., o ochraně veřejného zdraví a o změně některých souvisejících zákonů, ve znění pozdějších předpisů, a zákona č. 320/2002 Sb., o změně a zrušení některých zákonů v souvislosti s ukončením činnosti okresních úřadů, ve znění pozdějších předpisů, (zákon o prevenci závažných havárií), ve znění pozdějších předpisů.</a:t>
            </a:r>
          </a:p>
          <a:p>
            <a:endParaRPr lang="cs-CZ" sz="1200" dirty="0"/>
          </a:p>
        </p:txBody>
      </p:sp>
    </p:spTree>
    <p:extLst>
      <p:ext uri="{BB962C8B-B14F-4D97-AF65-F5344CB8AC3E}">
        <p14:creationId xmlns:p14="http://schemas.microsoft.com/office/powerpoint/2010/main" val="3759845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SUIP - 2</a:t>
            </a:r>
            <a:endParaRPr lang="cs-CZ" dirty="0"/>
          </a:p>
        </p:txBody>
      </p:sp>
      <p:sp>
        <p:nvSpPr>
          <p:cNvPr id="3" name="Zástupný symbol pro obsah 2"/>
          <p:cNvSpPr>
            <a:spLocks noGrp="1"/>
          </p:cNvSpPr>
          <p:nvPr>
            <p:ph idx="1"/>
          </p:nvPr>
        </p:nvSpPr>
        <p:spPr/>
        <p:txBody>
          <a:bodyPr>
            <a:normAutofit fontScale="32500" lnSpcReduction="20000"/>
          </a:bodyPr>
          <a:lstStyle/>
          <a:p>
            <a:r>
              <a:rPr lang="cs-CZ" sz="3400" b="1" dirty="0"/>
              <a:t>Působnost úřadu a inspektorátů se vztahuje na</a:t>
            </a:r>
          </a:p>
          <a:p>
            <a:pPr marL="0" indent="0">
              <a:buNone/>
            </a:pPr>
            <a:r>
              <a:rPr lang="cs-CZ" sz="3400" b="1" dirty="0"/>
              <a:t>a) zaměstnavatele a na jejich zaměstnance, na právnické osoby, u kterých jsou vykonávány veřejné funkce, a na fyzické osoby vykonávající veřejné funkce,</a:t>
            </a:r>
          </a:p>
          <a:p>
            <a:pPr marL="0" indent="0">
              <a:buNone/>
            </a:pPr>
            <a:r>
              <a:rPr lang="cs-CZ" sz="3400" b="1" dirty="0"/>
              <a:t>b) fyzické osoby, které jsou zaměstnavateli a samy též pracují</a:t>
            </a:r>
            <a:r>
              <a:rPr lang="cs-CZ" sz="3400" b="1" baseline="30000" dirty="0"/>
              <a:t>15)</a:t>
            </a:r>
            <a:r>
              <a:rPr lang="cs-CZ" sz="3400" b="1" dirty="0"/>
              <a:t>,</a:t>
            </a:r>
          </a:p>
          <a:p>
            <a:pPr marL="0" indent="0">
              <a:buNone/>
            </a:pPr>
            <a:r>
              <a:rPr lang="cs-CZ" sz="3400" b="1" dirty="0"/>
              <a:t>c) fyzické nebo právnické osoby podnikající podle zvláštního právního předpisu</a:t>
            </a:r>
            <a:r>
              <a:rPr lang="cs-CZ" sz="3400" b="1" baseline="30000" dirty="0"/>
              <a:t>16)</a:t>
            </a:r>
            <a:r>
              <a:rPr lang="cs-CZ" sz="3400" b="1" dirty="0"/>
              <a:t> a nikoho nezaměstnávající</a:t>
            </a:r>
            <a:r>
              <a:rPr lang="cs-CZ" sz="3400" b="1" baseline="30000" dirty="0"/>
              <a:t>17)</a:t>
            </a:r>
            <a:r>
              <a:rPr lang="cs-CZ" sz="3400" b="1" dirty="0"/>
              <a:t>,</a:t>
            </a:r>
          </a:p>
          <a:p>
            <a:pPr marL="0" indent="0">
              <a:buNone/>
            </a:pPr>
            <a:r>
              <a:rPr lang="cs-CZ" sz="3400" b="1" dirty="0"/>
              <a:t>d) spolupracujícího manžela nebo dítě osoby uvedené pod písmeny b) a c)</a:t>
            </a:r>
            <a:r>
              <a:rPr lang="cs-CZ" sz="3400" b="1" baseline="30000" dirty="0"/>
              <a:t>18)</a:t>
            </a:r>
            <a:r>
              <a:rPr lang="cs-CZ" sz="3400" b="1" dirty="0"/>
              <a:t>,</a:t>
            </a:r>
          </a:p>
          <a:p>
            <a:pPr marL="0" indent="0">
              <a:buNone/>
            </a:pPr>
            <a:r>
              <a:rPr lang="cs-CZ" sz="3400" b="1" dirty="0"/>
              <a:t>e) fyzickou nebo právnickou osobu, která je zadavatelem stavby (stavebník) nebo jejím zhotovitelem, popřípadě se na zhotovení stavby podílí podle zákona o zajištění dalších podmínek bezpečnosti a ochrany zdraví při práci</a:t>
            </a:r>
            <a:r>
              <a:rPr lang="cs-CZ" sz="3400" b="1" baseline="30000" dirty="0"/>
              <a:t>18a)</a:t>
            </a:r>
            <a:r>
              <a:rPr lang="cs-CZ" sz="3400" b="1" dirty="0"/>
              <a:t>, a na koordinátora bezpečnosti a ochrany zdraví při práci na staveništi podle zákona o zajištění dalších podmínek bezpečnosti a ochrany zdraví při práci</a:t>
            </a:r>
            <a:r>
              <a:rPr lang="cs-CZ" sz="3400" b="1" baseline="30000" dirty="0"/>
              <a:t>18b)</a:t>
            </a:r>
            <a:r>
              <a:rPr lang="cs-CZ" sz="3400" b="1" dirty="0"/>
              <a:t>,</a:t>
            </a:r>
          </a:p>
          <a:p>
            <a:pPr marL="0" indent="0">
              <a:buNone/>
            </a:pPr>
            <a:r>
              <a:rPr lang="cs-CZ" sz="3400" b="1" dirty="0"/>
              <a:t>f) vysílající a přijímající organizace a dobrovolníky při výkonu dobrovolnické služby podle zvláštního právního předpisu</a:t>
            </a:r>
            <a:r>
              <a:rPr lang="cs-CZ" sz="3400" b="1" baseline="30000" dirty="0"/>
              <a:t>19)</a:t>
            </a:r>
            <a:r>
              <a:rPr lang="cs-CZ" sz="3400" b="1" dirty="0"/>
              <a:t>, </a:t>
            </a:r>
          </a:p>
          <a:p>
            <a:pPr marL="0" indent="0">
              <a:buNone/>
            </a:pPr>
            <a:r>
              <a:rPr lang="cs-CZ" sz="3400" b="1" dirty="0"/>
              <a:t>g) právnické osoby, které vykonávají činnost školy nebo školského zařízení, další právnické osoby nebo fyzické osoby, u nichž se uskutečňuje praktické vyučování žáků středních škol, odborných učilišť</a:t>
            </a:r>
            <a:r>
              <a:rPr lang="cs-CZ" sz="3400" b="1" baseline="30000" dirty="0"/>
              <a:t>20)</a:t>
            </a:r>
            <a:r>
              <a:rPr lang="cs-CZ" sz="3400" b="1" dirty="0"/>
              <a:t>nebo vyšších odborných škol,</a:t>
            </a:r>
          </a:p>
          <a:p>
            <a:pPr marL="0" indent="0">
              <a:buNone/>
            </a:pPr>
            <a:r>
              <a:rPr lang="cs-CZ" sz="3400" b="1" dirty="0"/>
              <a:t>h) věznice, právnické nebo fyzické osoby zaměstnávající odsouzené a na odsouzené</a:t>
            </a:r>
            <a:r>
              <a:rPr lang="cs-CZ" sz="3400" b="1" baseline="30000" dirty="0"/>
              <a:t>21)</a:t>
            </a:r>
            <a:r>
              <a:rPr lang="cs-CZ" sz="3400" b="1" dirty="0"/>
              <a:t>,</a:t>
            </a:r>
          </a:p>
          <a:p>
            <a:pPr marL="0" indent="0">
              <a:buNone/>
            </a:pPr>
            <a:r>
              <a:rPr lang="cs-CZ" sz="3400" b="1" dirty="0"/>
              <a:t>i) právnické a fyzické osoby, u kterých je prováděn výkon umělecké, kulturní, sportovní a reklamní činnosti dětmi</a:t>
            </a:r>
            <a:r>
              <a:rPr lang="cs-CZ" sz="3400" b="1" baseline="30000" dirty="0"/>
              <a:t>4)</a:t>
            </a:r>
            <a:r>
              <a:rPr lang="cs-CZ" sz="3400" b="1" dirty="0"/>
              <a:t>,</a:t>
            </a:r>
          </a:p>
          <a:p>
            <a:pPr marL="0" indent="0">
              <a:buNone/>
            </a:pPr>
            <a:r>
              <a:rPr lang="cs-CZ" sz="3400" b="1" dirty="0"/>
              <a:t>(dále jen "kontrolovaná osoba").</a:t>
            </a:r>
          </a:p>
          <a:p>
            <a:pPr marL="0" indent="0">
              <a:buNone/>
            </a:pPr>
            <a:endParaRPr lang="cs-CZ" sz="3400" b="1" dirty="0" smtClean="0"/>
          </a:p>
          <a:p>
            <a:pPr marL="0" indent="0">
              <a:buNone/>
            </a:pPr>
            <a:r>
              <a:rPr lang="cs-CZ" sz="3400" b="1" dirty="0" smtClean="0"/>
              <a:t>(</a:t>
            </a:r>
            <a:r>
              <a:rPr lang="cs-CZ" sz="3400" b="1" dirty="0"/>
              <a:t>2) V zařízeních Generální inspekce bezpečnostních sborů, ozbrojených sil a bezpečnostních sborů v působnosti Ministerstva obrany, Ministerstva vnitra, Ministerstva spravedlnosti a Ministerstva financí, v zařízeních Bezpečnostní informační služby, Úřadu pro zahraniční styky a informace a Národního bezpečnostního úřadu, jakož i v objektech, s nimiž je příslušné hospodařit Ministerstvo vnitra, kde by kontrolou mohlo dojít k ohrožení utajovaných skutečností, může být kontrola provedena jen se souhlasem příslušného ministerstva a v zařízeních Bezpečnostní informační služby, Úřadu pro zahraniční styky a informace a Národního bezpečnostního úřadu jen se souhlasem jejich ředitele. Nebude-li souhlas podle věty první udělen, zajistí ten, kdo odmítl souhlas udělit, provedení kontroly ve své působnosti a podá do 60 pracovních dnů ode dne odmítnutí udělení souhlasu písemnou zprávu o výsledku provedené kontroly orgánu inspekce práce, který o souhlas požádal.</a:t>
            </a:r>
          </a:p>
          <a:p>
            <a:pPr marL="0" indent="0">
              <a:buNone/>
            </a:pPr>
            <a:endParaRPr lang="cs-CZ" sz="3400" b="1" dirty="0" smtClean="0"/>
          </a:p>
          <a:p>
            <a:pPr marL="0" indent="0">
              <a:buNone/>
            </a:pPr>
            <a:r>
              <a:rPr lang="cs-CZ" sz="3400" b="1" dirty="0" smtClean="0"/>
              <a:t>(</a:t>
            </a:r>
            <a:r>
              <a:rPr lang="cs-CZ" sz="3400" b="1" dirty="0"/>
              <a:t>3) V právních vztazích zaměstnanců vykonávajících ve správních úřadech státní správu jako službu, kterou Česká republika poskytuje veřejnosti, upravených služebním zákonem, mohou úřad a inspektoráty kontrolovat jen věci týkající se doby výkonu státní služby a přestávek ve státní službě, služební pohotovosti, státní služby přesčas a v noční době a bezpečnosti při výkonu státní služby</a:t>
            </a:r>
            <a:r>
              <a:rPr lang="cs-CZ" sz="3400" b="1" baseline="30000" dirty="0"/>
              <a:t>22)</a:t>
            </a:r>
            <a:r>
              <a:rPr lang="cs-CZ" sz="3400" b="1" dirty="0"/>
              <a:t>.</a:t>
            </a:r>
          </a:p>
          <a:p>
            <a:pPr marL="0" indent="0">
              <a:buNone/>
            </a:pPr>
            <a:endParaRPr lang="cs-CZ" dirty="0"/>
          </a:p>
        </p:txBody>
      </p:sp>
    </p:spTree>
    <p:extLst>
      <p:ext uri="{BB962C8B-B14F-4D97-AF65-F5344CB8AC3E}">
        <p14:creationId xmlns:p14="http://schemas.microsoft.com/office/powerpoint/2010/main" val="2126152996"/>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1676</TotalTime>
  <Words>6133</Words>
  <Application>Microsoft Office PowerPoint</Application>
  <PresentationFormat>Předvádění na obrazovce (4:3)</PresentationFormat>
  <Paragraphs>375</Paragraphs>
  <Slides>45</Slides>
  <Notes>0</Notes>
  <HiddenSlides>0</HiddenSlides>
  <MMClips>0</MMClips>
  <ScaleCrop>false</ScaleCrop>
  <HeadingPairs>
    <vt:vector size="4" baseType="variant">
      <vt:variant>
        <vt:lpstr>Motiv</vt:lpstr>
      </vt:variant>
      <vt:variant>
        <vt:i4>1</vt:i4>
      </vt:variant>
      <vt:variant>
        <vt:lpstr>Nadpisy snímků</vt:lpstr>
      </vt:variant>
      <vt:variant>
        <vt:i4>45</vt:i4>
      </vt:variant>
    </vt:vector>
  </HeadingPairs>
  <TitlesOfParts>
    <vt:vector size="46" baseType="lpstr">
      <vt:lpstr>Motiv systému Office</vt:lpstr>
      <vt:lpstr>Sociální správa - květen</vt:lpstr>
      <vt:lpstr>Témata</vt:lpstr>
      <vt:lpstr>Ochrana veřejného zdraví</vt:lpstr>
      <vt:lpstr>Ochrana veřejného zdraví - 2</vt:lpstr>
      <vt:lpstr>Bezpečnost a ochrana zdraví při práci</vt:lpstr>
      <vt:lpstr>Bezpečnost a ochrana zdraví při práci - 2</vt:lpstr>
      <vt:lpstr>Bezpečnost a ochrana zdraví při práci - 3</vt:lpstr>
      <vt:lpstr>SUIP</vt:lpstr>
      <vt:lpstr>SUIP - 2</vt:lpstr>
      <vt:lpstr>Ochrana před diskriminací</vt:lpstr>
      <vt:lpstr>Ochrana před diskriminací - 2</vt:lpstr>
      <vt:lpstr>SPRÁVA ZAMĚSTNANOSTI</vt:lpstr>
      <vt:lpstr>Evropská strategie zaměstnanosti</vt:lpstr>
      <vt:lpstr>Zaměstnanost a nezaměstnanost</vt:lpstr>
      <vt:lpstr>Trh práce</vt:lpstr>
      <vt:lpstr>Vývoj trhu práce</vt:lpstr>
      <vt:lpstr>Právo na pracovní uplatnění</vt:lpstr>
      <vt:lpstr>Právo na pracovní uplatnění - 2</vt:lpstr>
      <vt:lpstr>Stát a zaměstnanost</vt:lpstr>
      <vt:lpstr>Stát a zaměstnanost – státní politika zaměstnanosti</vt:lpstr>
      <vt:lpstr>Stát a zaměstnanost – státní politika zaměstnanosti - 2</vt:lpstr>
      <vt:lpstr>Aktivní politika zaměstnanosti</vt:lpstr>
      <vt:lpstr>Aktivní politika zaměstnanosti - 2</vt:lpstr>
      <vt:lpstr>Aktivní politika zaměstnanosti - 3</vt:lpstr>
      <vt:lpstr>Podpora v nezaměstnanosti</vt:lpstr>
      <vt:lpstr>Podpora v nezaměstnanosti – výše podpory v nezaměstnanosti</vt:lpstr>
      <vt:lpstr>Pracovně právní vztahy a zaměstnanost</vt:lpstr>
      <vt:lpstr>Instituce a zaměstnanost</vt:lpstr>
      <vt:lpstr>Úřady práce</vt:lpstr>
      <vt:lpstr>ÚP - 2</vt:lpstr>
      <vt:lpstr>ÚP - 3</vt:lpstr>
      <vt:lpstr>Působnost krajských poboček</vt:lpstr>
      <vt:lpstr>Osoby se zdravotním postižením</vt:lpstr>
      <vt:lpstr>OZP</vt:lpstr>
      <vt:lpstr>OZP</vt:lpstr>
      <vt:lpstr>Pracovní rehabilitace</vt:lpstr>
      <vt:lpstr>Pracovní rehabilitace - 2</vt:lpstr>
      <vt:lpstr>Pracovní rehabilitace – teoretická a praktická příprava</vt:lpstr>
      <vt:lpstr>Pracovní rehabilitace - Příprava na práci</vt:lpstr>
      <vt:lpstr>Pracovní rehabilitace – chráněné pracovní místo</vt:lpstr>
      <vt:lpstr>Chráněná pracovní dílna</vt:lpstr>
      <vt:lpstr>Příspěvky a daňové úlevy pro zaměstnavatele</vt:lpstr>
      <vt:lpstr>Personální agentury a agenturní zaměstnávání</vt:lpstr>
      <vt:lpstr>Financování politiky zaměstnanosti</vt:lpstr>
      <vt:lpstr>Použité zdroje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Sociální správa - květen</dc:title>
  <dc:creator>HoleckovaM</dc:creator>
  <cp:lastModifiedBy>Holečková Markéta (MPSV)</cp:lastModifiedBy>
  <cp:revision>30</cp:revision>
  <dcterms:created xsi:type="dcterms:W3CDTF">2013-05-01T13:06:33Z</dcterms:created>
  <dcterms:modified xsi:type="dcterms:W3CDTF">2015-04-17T06:33:14Z</dcterms:modified>
</cp:coreProperties>
</file>